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7" r:id="rId5"/>
    <p:sldId id="260" r:id="rId6"/>
    <p:sldId id="315" r:id="rId7"/>
    <p:sldId id="314" r:id="rId8"/>
    <p:sldId id="316" r:id="rId9"/>
    <p:sldId id="320" r:id="rId10"/>
    <p:sldId id="321" r:id="rId11"/>
    <p:sldId id="319" r:id="rId12"/>
    <p:sldId id="322" r:id="rId13"/>
    <p:sldId id="327" r:id="rId14"/>
    <p:sldId id="323" r:id="rId15"/>
    <p:sldId id="331" r:id="rId16"/>
    <p:sldId id="318" r:id="rId17"/>
    <p:sldId id="328" r:id="rId18"/>
    <p:sldId id="329" r:id="rId19"/>
    <p:sldId id="330" r:id="rId20"/>
    <p:sldId id="304" r:id="rId21"/>
    <p:sldId id="313" r:id="rId22"/>
    <p:sldId id="271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 Light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70" d="100"/>
          <a:sy n="70" d="100"/>
        </p:scale>
        <p:origin x="-240" y="-1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015A806-80FC-4C52-86C1-0D545922368D}" type="datetimeFigureOut">
              <a:rPr lang="en-GB"/>
              <a:pPr>
                <a:defRPr/>
              </a:pPr>
              <a:t>10/5/17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CD9055-FE13-4BD8-A3EE-94FA392CE4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9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867400"/>
            <a:ext cx="638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0"/>
          </p:nvPr>
        </p:nvSpPr>
        <p:spPr>
          <a:xfrm>
            <a:off x="600075" y="666750"/>
            <a:ext cx="5238750" cy="60007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1"/>
          </p:nvPr>
        </p:nvSpPr>
        <p:spPr>
          <a:xfrm>
            <a:off x="9525000" y="6113310"/>
            <a:ext cx="2019300" cy="428624"/>
          </a:xfrm>
        </p:spPr>
        <p:txBody>
          <a:bodyPr anchor="b">
            <a:normAutofit/>
          </a:bodyPr>
          <a:lstStyle>
            <a:lvl1pPr marL="0" indent="0" algn="l"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2"/>
          </p:nvPr>
        </p:nvSpPr>
        <p:spPr>
          <a:xfrm>
            <a:off x="1280612" y="5888245"/>
            <a:ext cx="221438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34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5399088"/>
            <a:ext cx="12192000" cy="144938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8988"/>
            <a:ext cx="638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0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19417" y="1825625"/>
            <a:ext cx="9150875" cy="3051175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0"/>
          </p:nvPr>
        </p:nvSpPr>
        <p:spPr>
          <a:xfrm>
            <a:off x="1519417" y="5909036"/>
            <a:ext cx="9150875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15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 userDrawn="1"/>
        </p:nvSpPr>
        <p:spPr>
          <a:xfrm>
            <a:off x="0" y="0"/>
            <a:ext cx="12192000" cy="14493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38" y="476250"/>
            <a:ext cx="6445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0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519416" y="1825625"/>
            <a:ext cx="9150875" cy="3203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19417" y="354143"/>
            <a:ext cx="9150875" cy="90004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0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6"/>
          <p:cNvSpPr/>
          <p:nvPr userDrawn="1"/>
        </p:nvSpPr>
        <p:spPr>
          <a:xfrm>
            <a:off x="0" y="5399088"/>
            <a:ext cx="12192000" cy="144938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861050"/>
            <a:ext cx="622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2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19417" y="1825625"/>
            <a:ext cx="9150875" cy="3051175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0"/>
          </p:nvPr>
        </p:nvSpPr>
        <p:spPr>
          <a:xfrm>
            <a:off x="1519417" y="5909036"/>
            <a:ext cx="9150875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60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2400300" y="3590926"/>
            <a:ext cx="7334250" cy="1809749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0"/>
          </p:nvPr>
        </p:nvSpPr>
        <p:spPr>
          <a:xfrm>
            <a:off x="2400300" y="1600201"/>
            <a:ext cx="7334250" cy="1809749"/>
          </a:xfrm>
        </p:spPr>
        <p:txBody>
          <a:bodyPr anchor="b"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7882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514475" y="3590926"/>
            <a:ext cx="9143999" cy="180974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0"/>
          </p:nvPr>
        </p:nvSpPr>
        <p:spPr>
          <a:xfrm>
            <a:off x="1514475" y="1600201"/>
            <a:ext cx="9143999" cy="1809749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06741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6725"/>
            <a:ext cx="8429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466725"/>
            <a:ext cx="969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1514475" y="3590926"/>
            <a:ext cx="9143999" cy="180974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0"/>
          </p:nvPr>
        </p:nvSpPr>
        <p:spPr>
          <a:xfrm>
            <a:off x="1514475" y="1600201"/>
            <a:ext cx="9143999" cy="1809749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9971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50" y="466725"/>
            <a:ext cx="9699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66725"/>
            <a:ext cx="8747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1514475" y="3590926"/>
            <a:ext cx="9143999" cy="180974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Marcador de Posição de Conteúdo 2"/>
          <p:cNvSpPr>
            <a:spLocks noGrp="1"/>
          </p:cNvSpPr>
          <p:nvPr>
            <p:ph idx="10"/>
          </p:nvPr>
        </p:nvSpPr>
        <p:spPr>
          <a:xfrm>
            <a:off x="1514475" y="1600201"/>
            <a:ext cx="9143999" cy="1809749"/>
          </a:xfrm>
        </p:spPr>
        <p:txBody>
          <a:bodyPr anchor="b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6938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.2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Faça 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0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042" y="1709738"/>
            <a:ext cx="913025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40042" y="4589463"/>
            <a:ext cx="913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90215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1211263"/>
            <a:ext cx="9626600" cy="844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3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851525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e Conteúdo 2"/>
          <p:cNvSpPr>
            <a:spLocks noGrp="1"/>
          </p:cNvSpPr>
          <p:nvPr>
            <p:ph idx="10"/>
          </p:nvPr>
        </p:nvSpPr>
        <p:spPr>
          <a:xfrm>
            <a:off x="600075" y="666750"/>
            <a:ext cx="5238750" cy="60007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Marcador de Posição de Conteúdo 2"/>
          <p:cNvSpPr>
            <a:spLocks noGrp="1"/>
          </p:cNvSpPr>
          <p:nvPr>
            <p:ph idx="11"/>
          </p:nvPr>
        </p:nvSpPr>
        <p:spPr>
          <a:xfrm>
            <a:off x="9525000" y="6113310"/>
            <a:ext cx="2019300" cy="428624"/>
          </a:xfrm>
        </p:spPr>
        <p:txBody>
          <a:bodyPr anchor="b">
            <a:normAutofit/>
          </a:bodyPr>
          <a:lstStyle>
            <a:lvl1pPr marL="0" indent="0" algn="l"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2"/>
          </p:nvPr>
        </p:nvSpPr>
        <p:spPr>
          <a:xfrm>
            <a:off x="1280612" y="5888245"/>
            <a:ext cx="221438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028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19416" y="1825625"/>
            <a:ext cx="4500383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98092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19416" y="1825625"/>
            <a:ext cx="4500383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498092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59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9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416" y="365125"/>
            <a:ext cx="9157751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9416" y="1830688"/>
            <a:ext cx="4478159" cy="515475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19416" y="2505075"/>
            <a:ext cx="447815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830688"/>
            <a:ext cx="4504967" cy="515475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0496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9399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tângulo 6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18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2379430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2475" y="676274"/>
            <a:ext cx="3219450" cy="199072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72475" y="2762249"/>
            <a:ext cx="3219450" cy="31718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-1" y="0"/>
            <a:ext cx="793432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8139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676274"/>
            <a:ext cx="3219450" cy="199072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2450" y="2762249"/>
            <a:ext cx="3219450" cy="31718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57675" y="0"/>
            <a:ext cx="793432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3346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7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9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868738"/>
            <a:ext cx="7699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885825"/>
            <a:ext cx="29019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e Conteúdo 2"/>
          <p:cNvSpPr>
            <a:spLocks noGrp="1"/>
          </p:cNvSpPr>
          <p:nvPr>
            <p:ph idx="10"/>
          </p:nvPr>
        </p:nvSpPr>
        <p:spPr>
          <a:xfrm>
            <a:off x="633592" y="4842236"/>
            <a:ext cx="730073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1"/>
          </p:nvPr>
        </p:nvSpPr>
        <p:spPr>
          <a:xfrm>
            <a:off x="643117" y="5608484"/>
            <a:ext cx="7300733" cy="594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62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885825"/>
            <a:ext cx="29019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871913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Posição de Conteúdo 2"/>
          <p:cNvSpPr>
            <a:spLocks noGrp="1"/>
          </p:cNvSpPr>
          <p:nvPr>
            <p:ph idx="10"/>
          </p:nvPr>
        </p:nvSpPr>
        <p:spPr>
          <a:xfrm>
            <a:off x="633592" y="4842236"/>
            <a:ext cx="7300733" cy="6536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Marcador de Posição de Conteúdo 2"/>
          <p:cNvSpPr>
            <a:spLocks noGrp="1"/>
          </p:cNvSpPr>
          <p:nvPr>
            <p:ph idx="11"/>
          </p:nvPr>
        </p:nvSpPr>
        <p:spPr>
          <a:xfrm>
            <a:off x="643117" y="5608484"/>
            <a:ext cx="7300733" cy="594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41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144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 userDrawn="1"/>
        </p:nvSpPr>
        <p:spPr>
          <a:xfrm>
            <a:off x="0" y="0"/>
            <a:ext cx="12192000" cy="74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4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 userDrawn="1"/>
        </p:nvSpPr>
        <p:spPr>
          <a:xfrm>
            <a:off x="0" y="0"/>
            <a:ext cx="12192000" cy="144938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371475"/>
            <a:ext cx="8810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8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519416" y="1825625"/>
            <a:ext cx="9150875" cy="434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19418" y="354143"/>
            <a:ext cx="8634232" cy="90004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/>
          <p:cNvSpPr/>
          <p:nvPr userDrawn="1"/>
        </p:nvSpPr>
        <p:spPr>
          <a:xfrm>
            <a:off x="0" y="0"/>
            <a:ext cx="12192000" cy="144938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25" y="371475"/>
            <a:ext cx="8810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8"/>
          <p:cNvSpPr/>
          <p:nvPr userDrawn="1"/>
        </p:nvSpPr>
        <p:spPr>
          <a:xfrm>
            <a:off x="0" y="6783388"/>
            <a:ext cx="12192000" cy="746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1519416" y="1825625"/>
            <a:ext cx="9150875" cy="43465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19418" y="354143"/>
            <a:ext cx="8634232" cy="900041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2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519238" y="687388"/>
            <a:ext cx="91503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l-GR" smtClean="0"/>
              <a:t>Clique para editar o estilo</a:t>
            </a:r>
            <a:endParaRPr lang="en-US" altLang="el-GR" smtClean="0"/>
          </a:p>
        </p:txBody>
      </p:sp>
      <p:sp>
        <p:nvSpPr>
          <p:cNvPr id="512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519238" y="1825625"/>
            <a:ext cx="91503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l-GR" smtClean="0"/>
              <a:t>Clique para editar os estilos</a:t>
            </a:r>
          </a:p>
          <a:p>
            <a:pPr lvl="1"/>
            <a:r>
              <a:rPr lang="pt-PT" altLang="el-GR" smtClean="0"/>
              <a:t>Segundo nível</a:t>
            </a:r>
          </a:p>
          <a:p>
            <a:pPr lvl="2"/>
            <a:r>
              <a:rPr lang="pt-PT" altLang="el-GR" smtClean="0"/>
              <a:t>Terceiro nível</a:t>
            </a:r>
          </a:p>
          <a:p>
            <a:pPr lvl="3"/>
            <a:r>
              <a:rPr lang="pt-PT" altLang="el-GR" smtClean="0"/>
              <a:t>Quarto nível</a:t>
            </a:r>
          </a:p>
          <a:p>
            <a:pPr lvl="4"/>
            <a:r>
              <a:rPr lang="pt-PT" altLang="el-GR" smtClean="0"/>
              <a:t>Quinto nível</a:t>
            </a:r>
            <a:endParaRPr lang="en-US" alt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24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25" r:id="rId25"/>
    <p:sldLayoutId id="2147483926" r:id="rId26"/>
    <p:sldLayoutId id="2147483950" r:id="rId27"/>
    <p:sldLayoutId id="2147483951" r:id="rId2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33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Segoe UI Light" panose="020B0502040204020203" pitchFamily="34" charset="0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e Conteúdo 9"/>
          <p:cNvSpPr>
            <a:spLocks noGrp="1"/>
          </p:cNvSpPr>
          <p:nvPr>
            <p:ph idx="12"/>
          </p:nvPr>
        </p:nvSpPr>
        <p:spPr>
          <a:xfrm>
            <a:off x="1281113" y="5840413"/>
            <a:ext cx="2214562" cy="654050"/>
          </a:xfrm>
        </p:spPr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European Union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altLang="el-GR" smtClean="0">
                <a:ea typeface="ＭＳ Ｐゴシック" pitchFamily="34" charset="-128"/>
              </a:rPr>
              <a:t>s Seventh Framework Program for research, technological </a:t>
            </a:r>
            <a:br>
              <a:rPr lang="en-US" altLang="el-GR" smtClean="0">
                <a:ea typeface="ＭＳ Ｐゴシック" pitchFamily="34" charset="-128"/>
              </a:rPr>
            </a:br>
            <a:r>
              <a:rPr lang="en-US" altLang="el-GR" smtClean="0">
                <a:ea typeface="ＭＳ Ｐゴシック" pitchFamily="34" charset="-128"/>
              </a:rPr>
              <a:t>development and demonstration under grant agreement no 613520</a:t>
            </a:r>
          </a:p>
        </p:txBody>
      </p:sp>
      <p:sp>
        <p:nvSpPr>
          <p:cNvPr id="31747" name="Rectangle 13"/>
          <p:cNvSpPr>
            <a:spLocks noChangeArrowheads="1"/>
          </p:cNvSpPr>
          <p:nvPr/>
        </p:nvSpPr>
        <p:spPr bwMode="auto">
          <a:xfrm>
            <a:off x="1093788" y="1997075"/>
            <a:ext cx="7027862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l-GR" sz="3200" dirty="0">
                <a:solidFill>
                  <a:schemeClr val="bg1"/>
                </a:solidFill>
                <a:latin typeface="Arial" charset="0"/>
                <a:cs typeface="Arial" charset="0"/>
              </a:rPr>
              <a:t>Agroforestry for High Value Trees: </a:t>
            </a:r>
            <a:br>
              <a:rPr lang="en-GB" altLang="el-GR" sz="32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l-GR" sz="3200" dirty="0">
                <a:solidFill>
                  <a:schemeClr val="bg1"/>
                </a:solidFill>
                <a:latin typeface="Arial" charset="0"/>
                <a:cs typeface="Arial" charset="0"/>
              </a:rPr>
              <a:t>Synthesis of System Descriptions</a:t>
            </a:r>
            <a:endParaRPr lang="en-US" altLang="el-GR" sz="32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l-GR" sz="28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altLang="el-GR" dirty="0">
                <a:solidFill>
                  <a:srgbClr val="FFFFFF"/>
                </a:solidFill>
              </a:rPr>
              <a:t>Anastasia </a:t>
            </a:r>
            <a:r>
              <a:rPr lang="en-GB" altLang="el-GR" dirty="0" err="1">
                <a:solidFill>
                  <a:srgbClr val="FFFFFF"/>
                </a:solidFill>
              </a:rPr>
              <a:t>Pantera</a:t>
            </a:r>
            <a:r>
              <a:rPr lang="en-GB" altLang="el-GR" dirty="0">
                <a:solidFill>
                  <a:srgbClr val="FFFFFF"/>
                </a:solidFill>
              </a:rPr>
              <a:t>, Paul J Burgess, Nathalie </a:t>
            </a:r>
            <a:r>
              <a:rPr lang="en-GB" altLang="el-GR" dirty="0" err="1">
                <a:solidFill>
                  <a:srgbClr val="FFFFFF"/>
                </a:solidFill>
              </a:rPr>
              <a:t>Corroyer</a:t>
            </a:r>
            <a:r>
              <a:rPr lang="en-GB" altLang="el-GR" dirty="0">
                <a:solidFill>
                  <a:srgbClr val="FFFFFF"/>
                </a:solidFill>
              </a:rPr>
              <a:t>, </a:t>
            </a:r>
            <a:r>
              <a:rPr lang="en-GB" altLang="el-GR" dirty="0" err="1">
                <a:solidFill>
                  <a:srgbClr val="FFFFFF"/>
                </a:solidFill>
              </a:rPr>
              <a:t>Nuria</a:t>
            </a:r>
            <a:r>
              <a:rPr lang="en-GB" altLang="el-GR" dirty="0">
                <a:solidFill>
                  <a:srgbClr val="FFFFFF"/>
                </a:solidFill>
              </a:rPr>
              <a:t> </a:t>
            </a:r>
            <a:r>
              <a:rPr lang="en-GB" altLang="el-GR" dirty="0" err="1">
                <a:solidFill>
                  <a:srgbClr val="FFFFFF"/>
                </a:solidFill>
              </a:rPr>
              <a:t>Ferreiro-Domínguez</a:t>
            </a:r>
            <a:r>
              <a:rPr lang="en-GB" altLang="el-GR" dirty="0">
                <a:solidFill>
                  <a:srgbClr val="FFFFFF"/>
                </a:solidFill>
              </a:rPr>
              <a:t>, Juan Luis </a:t>
            </a:r>
            <a:r>
              <a:rPr lang="en-GB" altLang="el-GR" dirty="0" err="1">
                <a:solidFill>
                  <a:srgbClr val="FFFFFF"/>
                </a:solidFill>
              </a:rPr>
              <a:t>Fernández</a:t>
            </a:r>
            <a:r>
              <a:rPr lang="en-GB" altLang="el-GR" dirty="0">
                <a:solidFill>
                  <a:srgbClr val="FFFFFF"/>
                </a:solidFill>
              </a:rPr>
              <a:t> Lorenzo, </a:t>
            </a:r>
            <a:r>
              <a:rPr lang="en-GB" altLang="el-GR" dirty="0" err="1">
                <a:solidFill>
                  <a:srgbClr val="FFFFFF"/>
                </a:solidFill>
              </a:rPr>
              <a:t>Pilar</a:t>
            </a:r>
            <a:r>
              <a:rPr lang="en-GB" altLang="el-GR" dirty="0">
                <a:solidFill>
                  <a:srgbClr val="FFFFFF"/>
                </a:solidFill>
              </a:rPr>
              <a:t> González-Hernández,  Anil Graves, Jim </a:t>
            </a:r>
            <a:r>
              <a:rPr lang="en-GB" altLang="el-GR" dirty="0" err="1">
                <a:solidFill>
                  <a:srgbClr val="FFFFFF"/>
                </a:solidFill>
              </a:rPr>
              <a:t>McAdam</a:t>
            </a:r>
            <a:r>
              <a:rPr lang="en-GB" altLang="el-GR" dirty="0">
                <a:solidFill>
                  <a:srgbClr val="FFFFFF"/>
                </a:solidFill>
              </a:rPr>
              <a:t>, Gerardo Moreno, Rosa </a:t>
            </a:r>
            <a:r>
              <a:rPr lang="en-GB" altLang="el-GR" dirty="0" err="1">
                <a:solidFill>
                  <a:srgbClr val="FFFFFF"/>
                </a:solidFill>
              </a:rPr>
              <a:t>Mosquera</a:t>
            </a:r>
            <a:r>
              <a:rPr lang="en-GB" altLang="el-GR" dirty="0">
                <a:solidFill>
                  <a:srgbClr val="FFFFFF"/>
                </a:solidFill>
              </a:rPr>
              <a:t> </a:t>
            </a:r>
            <a:r>
              <a:rPr lang="en-GB" altLang="el-GR" dirty="0" err="1">
                <a:solidFill>
                  <a:srgbClr val="FFFFFF"/>
                </a:solidFill>
              </a:rPr>
              <a:t>Losada</a:t>
            </a:r>
            <a:r>
              <a:rPr lang="en-GB" altLang="el-GR" dirty="0">
                <a:solidFill>
                  <a:srgbClr val="FFFFFF"/>
                </a:solidFill>
              </a:rPr>
              <a:t>, Antonio </a:t>
            </a:r>
            <a:r>
              <a:rPr lang="en-GB" altLang="el-GR" dirty="0" err="1">
                <a:solidFill>
                  <a:srgbClr val="FFFFFF"/>
                </a:solidFill>
              </a:rPr>
              <a:t>Rigueiro</a:t>
            </a:r>
            <a:r>
              <a:rPr lang="en-GB" altLang="el-GR" dirty="0">
                <a:solidFill>
                  <a:srgbClr val="FFFFFF"/>
                </a:solidFill>
              </a:rPr>
              <a:t> Rodríguez, Adolfo </a:t>
            </a:r>
            <a:r>
              <a:rPr lang="en-GB" altLang="el-GR" dirty="0" err="1" smtClean="0">
                <a:solidFill>
                  <a:srgbClr val="FFFFFF"/>
                </a:solidFill>
              </a:rPr>
              <a:t>Rosati</a:t>
            </a:r>
            <a:r>
              <a:rPr lang="el-GR" altLang="el-GR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Philippe </a:t>
            </a:r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el-GR" dirty="0" smtClean="0">
                <a:solidFill>
                  <a:schemeClr val="bg1"/>
                </a:solidFill>
              </a:rPr>
              <a:t>an </a:t>
            </a:r>
            <a:r>
              <a:rPr lang="en-US" dirty="0" err="1" smtClean="0">
                <a:solidFill>
                  <a:schemeClr val="bg1"/>
                </a:solidFill>
              </a:rPr>
              <a:t>Lerberghe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l-GR" altLang="el-GR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el-GR" altLang="el-GR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l-GR" altLang="el-GR" dirty="0">
                <a:solidFill>
                  <a:schemeClr val="bg1"/>
                </a:solidFill>
                <a:latin typeface="Calibri" pitchFamily="34" charset="0"/>
              </a:rPr>
              <a:t>30 March2017</a:t>
            </a:r>
            <a:endParaRPr lang="en-GB" alt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8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06388"/>
            <a:ext cx="54832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Εικόνα 1" descr="Grazed Orchards in England and Wales stakeholder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5" y="514350"/>
            <a:ext cx="20955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11" descr="C:\Rosati\Adolphot\FotoLavoro\AGFORWARD\Asparago Olivo AGFORWARD\SCelte per Anastasia Genn 2014\Ridotte\Asparagus in traditional olive grove BIS 2014-1-11 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2078038"/>
            <a:ext cx="20081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n 7" descr="Xornadas do castiñeiro 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38" y="3529013"/>
            <a:ext cx="208597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magen 7" descr="F:\PROYECTOS\AGFORWARD\FOTos\pictures for stakeholder report WP3\siembra abril1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5162550"/>
            <a:ext cx="20732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/>
              <a:t>ES of Grazed High Value Tree Systems 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Ash and Walnut</a:t>
            </a:r>
            <a:endParaRPr lang="en-US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639658"/>
              </p:ext>
            </p:extLst>
          </p:nvPr>
        </p:nvGraphicFramePr>
        <p:xfrm>
          <a:off x="290287" y="1755911"/>
          <a:ext cx="11596263" cy="4582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080"/>
                <a:gridCol w="1119117"/>
                <a:gridCol w="1160059"/>
                <a:gridCol w="477672"/>
                <a:gridCol w="382137"/>
                <a:gridCol w="736980"/>
                <a:gridCol w="805217"/>
                <a:gridCol w="805218"/>
                <a:gridCol w="641445"/>
                <a:gridCol w="586854"/>
                <a:gridCol w="655092"/>
                <a:gridCol w="832577"/>
                <a:gridCol w="450151"/>
                <a:gridCol w="335739"/>
                <a:gridCol w="373397"/>
                <a:gridCol w="642377"/>
                <a:gridCol w="450151"/>
              </a:tblGrid>
              <a:tr h="171909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Provisioning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Regulating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Cultural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778524">
                <a:tc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System</a:t>
                      </a:r>
                      <a:endParaRPr lang="el-GR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Country</a:t>
                      </a:r>
                      <a:endParaRPr lang="el-GR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Food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Fuel wood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Timber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Artifacts</a:t>
                      </a:r>
                      <a:r>
                        <a:rPr lang="en-GB" sz="1600" dirty="0">
                          <a:effectLst/>
                        </a:rPr>
                        <a:t> from olive wood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Shelter or shade for animals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Microclimate for crops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Disease regulation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Water purification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Carbon storage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Traditional cultural heritage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Recreation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Aesthetic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Employment opportunity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Inspiration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</a:tr>
              <a:tr h="308640">
                <a:tc>
                  <a:txBody>
                    <a:bodyPr/>
                    <a:lstStyle/>
                    <a:p>
                      <a:pPr marR="4572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Traditional wood pasture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n-US" sz="2000" dirty="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 smtClean="0">
                          <a:effectLst/>
                        </a:rPr>
                        <a:t>France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Meat, dairy products</a:t>
                      </a:r>
                      <a:endParaRPr lang="el-GR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20140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563">
                <a:tc>
                  <a:txBody>
                    <a:bodyPr/>
                    <a:lstStyle/>
                    <a:p>
                      <a:pPr marL="0" marR="4572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Grazing walnut </a:t>
                      </a:r>
                      <a:endParaRPr lang="el-GR" sz="1800" dirty="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marR="4572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US" sz="20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Spain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walnuts, meat, dairy products</a:t>
                      </a:r>
                      <a:endParaRPr lang="el-GR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5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/>
              <a:t>ES of </a:t>
            </a:r>
            <a:r>
              <a:rPr lang="en-GB" sz="3600" dirty="0" smtClean="0"/>
              <a:t>High </a:t>
            </a:r>
            <a:r>
              <a:rPr lang="en-GB" sz="3600" dirty="0"/>
              <a:t>Value Tree Systems 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>Chestnut and orange groves</a:t>
            </a:r>
            <a:endParaRPr lang="en-US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09591"/>
              </p:ext>
            </p:extLst>
          </p:nvPr>
        </p:nvGraphicFramePr>
        <p:xfrm>
          <a:off x="468192" y="1560664"/>
          <a:ext cx="11245758" cy="5188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325"/>
                <a:gridCol w="1050878"/>
                <a:gridCol w="1610436"/>
                <a:gridCol w="559558"/>
                <a:gridCol w="518615"/>
                <a:gridCol w="655093"/>
                <a:gridCol w="846161"/>
                <a:gridCol w="532262"/>
                <a:gridCol w="586854"/>
                <a:gridCol w="395785"/>
                <a:gridCol w="548641"/>
                <a:gridCol w="374564"/>
                <a:gridCol w="374564"/>
                <a:gridCol w="375447"/>
                <a:gridCol w="375447"/>
                <a:gridCol w="374564"/>
                <a:gridCol w="374564"/>
              </a:tblGrid>
              <a:tr h="265677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Country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Provisioning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Regulating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Cultural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82997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System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Food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Fuel wood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Timber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Artifacts</a:t>
                      </a:r>
                      <a:r>
                        <a:rPr lang="en-GB" sz="1600" dirty="0">
                          <a:effectLst/>
                        </a:rPr>
                        <a:t> from olive wood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Shelter or shade for animals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Microclimate for crops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Disease regulation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Water purification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Carbon storage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Traditional cultural heritage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Recreation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Aesthetic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Employment opportunity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Inspiration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529571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Intercropping of </a:t>
                      </a:r>
                      <a:r>
                        <a:rPr lang="en-GB" sz="2000" dirty="0" smtClean="0">
                          <a:effectLst/>
                        </a:rPr>
                        <a:t>oranges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Greece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oranges, </a:t>
                      </a:r>
                      <a:r>
                        <a:rPr lang="en-GB" sz="2000" dirty="0" smtClean="0">
                          <a:effectLst/>
                        </a:rPr>
                        <a:t>herbs, poultry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180">
                <a:tc rowSpan="2"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Chestnut agroforestry in </a:t>
                      </a:r>
                      <a:r>
                        <a:rPr lang="en-GB" sz="2000" dirty="0" smtClean="0">
                          <a:effectLst/>
                        </a:rPr>
                        <a:t>Galicia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Spain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chestnuts, meat, dairy products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25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chestnuts, mushrooms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49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/>
              <a:t>ES of </a:t>
            </a:r>
            <a:r>
              <a:rPr lang="en-GB" sz="3600" dirty="0" smtClean="0"/>
              <a:t>High </a:t>
            </a:r>
            <a:r>
              <a:rPr lang="en-GB" sz="3600" dirty="0"/>
              <a:t>Value Tree Systems 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Olive trees</a:t>
            </a:r>
            <a:endParaRPr lang="en-US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24061"/>
              </p:ext>
            </p:extLst>
          </p:nvPr>
        </p:nvGraphicFramePr>
        <p:xfrm>
          <a:off x="518615" y="1542195"/>
          <a:ext cx="10795382" cy="50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940"/>
                <a:gridCol w="1317920"/>
                <a:gridCol w="2409282"/>
                <a:gridCol w="385323"/>
                <a:gridCol w="385323"/>
                <a:gridCol w="385323"/>
                <a:gridCol w="386229"/>
                <a:gridCol w="385323"/>
                <a:gridCol w="385323"/>
                <a:gridCol w="385323"/>
                <a:gridCol w="386229"/>
                <a:gridCol w="385323"/>
                <a:gridCol w="385323"/>
                <a:gridCol w="385323"/>
                <a:gridCol w="386229"/>
                <a:gridCol w="385323"/>
                <a:gridCol w="385323"/>
              </a:tblGrid>
              <a:tr h="291112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Country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Provisioning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Regulating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Cultural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037784">
                <a:tc rowSpan="3"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Intercropping of olive </a:t>
                      </a:r>
                      <a:r>
                        <a:rPr lang="en-GB" sz="2000" dirty="0" smtClean="0">
                          <a:effectLst/>
                        </a:rPr>
                        <a:t>groves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Greece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olives, olive oil, herbs, vegetables, meat, dairy product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55560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olives, olive oil, vegetables, meat, dairy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4448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Italy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olives, olive oil, asparagus, flowers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29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173038" y="354013"/>
            <a:ext cx="9980612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Economic </a:t>
            </a:r>
            <a:r>
              <a:rPr lang="en-GB" sz="3600" dirty="0"/>
              <a:t>value of </a:t>
            </a:r>
            <a:r>
              <a:rPr lang="en-GB" sz="3600" dirty="0" smtClean="0"/>
              <a:t>Grazed High </a:t>
            </a:r>
            <a:r>
              <a:rPr lang="en-GB" sz="3600" dirty="0"/>
              <a:t>Value Tree agroforestry systems: </a:t>
            </a:r>
            <a:r>
              <a:rPr lang="en-GB" sz="3600" dirty="0" smtClean="0"/>
              <a:t>Apple </a:t>
            </a:r>
            <a:r>
              <a:rPr lang="en-GB" sz="3600" dirty="0"/>
              <a:t>orchards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24804"/>
              </p:ext>
            </p:extLst>
          </p:nvPr>
        </p:nvGraphicFramePr>
        <p:xfrm>
          <a:off x="368489" y="1992572"/>
          <a:ext cx="11313993" cy="414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344"/>
                <a:gridCol w="1078173"/>
                <a:gridCol w="2265528"/>
                <a:gridCol w="1965278"/>
                <a:gridCol w="1746913"/>
                <a:gridCol w="2647666"/>
                <a:gridCol w="655091"/>
              </a:tblGrid>
              <a:tr h="512780">
                <a:tc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System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Country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Labour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Mechanization level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Inputs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Outputs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Goal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6000">
                <a:tc rowSpan="3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Grazed </a:t>
                      </a:r>
                      <a:r>
                        <a:rPr lang="en-GB" sz="2000" dirty="0" smtClean="0">
                          <a:effectLst/>
                        </a:rPr>
                        <a:t>orchard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wordArtVert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UK</a:t>
                      </a:r>
                      <a:endParaRPr lang="el-GR" sz="2000" dirty="0" smtClean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High: Sheep may reduce mowing costs; but labour needed to manage sheep 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Medium; Mowing can be reduced by use of sheep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Case study system does not use fungicide for scab control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12-50 t/year/ha apple)</a:t>
                      </a:r>
                      <a:endParaRPr lang="el-GR" sz="16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About 20 ewes per hectare with 2 lambs produced per ewe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47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 (mowing, spraying, </a:t>
                      </a:r>
                      <a:r>
                        <a:rPr lang="en-US" sz="1600">
                          <a:effectLst/>
                        </a:rPr>
                        <a:t>pruning, </a:t>
                      </a:r>
                      <a:r>
                        <a:rPr lang="en-GB" sz="1600">
                          <a:effectLst/>
                        </a:rPr>
                        <a:t>harvesting, sheep herding) 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High: mowing for grass and chemicals for pest control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 use of pesticides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30-45 t ha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r>
                        <a:rPr lang="en-GB" sz="1600" dirty="0">
                          <a:effectLst/>
                        </a:rPr>
                        <a:t> apple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47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France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 (mowing, spraying, </a:t>
                      </a:r>
                      <a:r>
                        <a:rPr lang="en-US" sz="1600">
                          <a:effectLst/>
                        </a:rPr>
                        <a:t>pruning, </a:t>
                      </a:r>
                      <a:r>
                        <a:rPr lang="en-GB" sz="1600">
                          <a:effectLst/>
                        </a:rPr>
                        <a:t>harvesting, sheep herding) 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High: mowing for grass and chemicals for pest control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Low in pesticides &amp; fertilizers (cattle manure), reduced mowing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25-35 t/year apple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173038" y="354013"/>
            <a:ext cx="10403978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Economic </a:t>
            </a:r>
            <a:r>
              <a:rPr lang="en-GB" sz="3600" dirty="0"/>
              <a:t>value of </a:t>
            </a:r>
            <a:r>
              <a:rPr lang="en-GB" sz="3600" dirty="0" smtClean="0"/>
              <a:t>Grazed High </a:t>
            </a:r>
            <a:r>
              <a:rPr lang="en-GB" sz="3600" dirty="0"/>
              <a:t>Value Tree agroforestry </a:t>
            </a:r>
            <a:r>
              <a:rPr lang="en-GB" sz="3600" dirty="0" smtClean="0"/>
              <a:t>systems</a:t>
            </a:r>
            <a:r>
              <a:rPr lang="el-GR" sz="3600" dirty="0" smtClean="0"/>
              <a:t>: </a:t>
            </a:r>
            <a:r>
              <a:rPr lang="en-US" sz="3600" dirty="0" smtClean="0"/>
              <a:t> </a:t>
            </a:r>
            <a:r>
              <a:rPr lang="en-GB" sz="3600" dirty="0" smtClean="0"/>
              <a:t>Ash, Walnut and Orange</a:t>
            </a:r>
            <a:endParaRPr lang="en-US" sz="36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31186"/>
              </p:ext>
            </p:extLst>
          </p:nvPr>
        </p:nvGraphicFramePr>
        <p:xfrm>
          <a:off x="436567" y="2010879"/>
          <a:ext cx="11255755" cy="420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606"/>
                <a:gridCol w="1064525"/>
                <a:gridCol w="1828800"/>
                <a:gridCol w="2553528"/>
                <a:gridCol w="1727499"/>
                <a:gridCol w="1727499"/>
                <a:gridCol w="866298"/>
              </a:tblGrid>
              <a:tr h="608703">
                <a:tc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System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Country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Labour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Mechanization level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Inputs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Outputs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Goal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7959">
                <a:tc>
                  <a:txBody>
                    <a:bodyPr/>
                    <a:lstStyle/>
                    <a:p>
                      <a:pPr marR="4572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Pollarded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boundary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France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Low (pollarding, sheep herding)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Low (tree pollarding)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Low 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Medium (cheese)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S – I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8299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Orange groves 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Greece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(pruning, spraying, cultivation &amp; planting, harvesting)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High: pruning, cultivation for intercrops and chemicals for pest control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(pesticides, N fertilisation)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fr-FR" sz="1600" dirty="0">
                          <a:effectLst/>
                        </a:rPr>
                        <a:t>Orange production </a:t>
                      </a:r>
                      <a:r>
                        <a:rPr lang="fr-FR" sz="1600" dirty="0" err="1">
                          <a:effectLst/>
                        </a:rPr>
                        <a:t>approx</a:t>
                      </a:r>
                      <a:r>
                        <a:rPr lang="fr-FR" sz="1600" dirty="0">
                          <a:effectLst/>
                        </a:rPr>
                        <a:t>. 25 t/ha, </a:t>
                      </a:r>
                      <a:r>
                        <a:rPr lang="fr-FR" sz="1600" dirty="0" err="1">
                          <a:effectLst/>
                        </a:rPr>
                        <a:t>chickpeas</a:t>
                      </a:r>
                      <a:r>
                        <a:rPr lang="fr-FR" sz="1600" dirty="0">
                          <a:effectLst/>
                        </a:rPr>
                        <a:t>: 2 t/ha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 &amp; 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7689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Grazed walnut timber plantations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Spain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el-GR" sz="16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(</a:t>
                      </a:r>
                      <a:r>
                        <a:rPr lang="en-US" sz="1600">
                          <a:effectLst/>
                        </a:rPr>
                        <a:t>pruning, </a:t>
                      </a:r>
                      <a:r>
                        <a:rPr lang="en-GB" sz="1600">
                          <a:effectLst/>
                        </a:rPr>
                        <a:t>harvesting, sheep herding)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Low: fertilization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Low (fertilizers) 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(timber, meat and cheese)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2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173038" y="354013"/>
            <a:ext cx="9980612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Economic </a:t>
            </a:r>
            <a:r>
              <a:rPr lang="en-GB" sz="3600" dirty="0"/>
              <a:t>value of </a:t>
            </a:r>
            <a:r>
              <a:rPr lang="en-GB" sz="3600" dirty="0" smtClean="0"/>
              <a:t>High </a:t>
            </a:r>
            <a:r>
              <a:rPr lang="en-GB" sz="3600" dirty="0"/>
              <a:t>Value Tree agroforestry </a:t>
            </a:r>
            <a:r>
              <a:rPr lang="en-GB" sz="3600" dirty="0" smtClean="0"/>
              <a:t>systems</a:t>
            </a:r>
            <a:r>
              <a:rPr lang="en-US" sz="3600" dirty="0" smtClean="0"/>
              <a:t>: Chestnut and Walnut</a:t>
            </a:r>
            <a:endParaRPr lang="en-US" sz="36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96012"/>
              </p:ext>
            </p:extLst>
          </p:nvPr>
        </p:nvGraphicFramePr>
        <p:xfrm>
          <a:off x="613823" y="1878573"/>
          <a:ext cx="10986449" cy="4409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932"/>
                <a:gridCol w="1023724"/>
                <a:gridCol w="2047164"/>
                <a:gridCol w="2333767"/>
                <a:gridCol w="1569493"/>
                <a:gridCol w="1692322"/>
                <a:gridCol w="928047"/>
              </a:tblGrid>
              <a:tr h="674064">
                <a:tc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System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Country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Labour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Mechanization level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Inputs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Outputs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Goal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7251">
                <a:tc rowSpan="2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Chestnut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Spain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Low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none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none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High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23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Low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none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none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 t ha</a:t>
                      </a:r>
                      <a:r>
                        <a:rPr lang="en-GB" sz="2000" baseline="30000">
                          <a:effectLst/>
                        </a:rPr>
                        <a:t>-1</a:t>
                      </a:r>
                      <a:r>
                        <a:rPr lang="en-GB" sz="2000">
                          <a:effectLst/>
                        </a:rPr>
                        <a:t> mushroom production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49996">
                <a:tc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Walnut </a:t>
                      </a:r>
                      <a:r>
                        <a:rPr lang="en-GB" sz="2000" dirty="0">
                          <a:effectLst/>
                        </a:rPr>
                        <a:t>timber </a:t>
                      </a:r>
                      <a:r>
                        <a:rPr lang="en-GB" sz="1800" dirty="0" smtClean="0">
                          <a:effectLst/>
                        </a:rPr>
                        <a:t>plantations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en-GB" sz="2000" dirty="0" smtClean="0">
                          <a:effectLst/>
                        </a:rPr>
                        <a:t>Spain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High (ploughing, spraying, </a:t>
                      </a:r>
                      <a:r>
                        <a:rPr lang="en-US" sz="2000" dirty="0">
                          <a:effectLst/>
                        </a:rPr>
                        <a:t>pruning, </a:t>
                      </a:r>
                      <a:r>
                        <a:rPr lang="en-GB" sz="2000" dirty="0">
                          <a:effectLst/>
                        </a:rPr>
                        <a:t>harvesting)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High: mowing for grass, chemicals for pest control, fertilization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High (energy, pesticides &amp; fertilizers) 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High (timber)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C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68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173038" y="354013"/>
            <a:ext cx="9980612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Economic </a:t>
            </a:r>
            <a:r>
              <a:rPr lang="en-GB" sz="3600" dirty="0"/>
              <a:t>value of </a:t>
            </a:r>
            <a:r>
              <a:rPr lang="en-GB" sz="3600" dirty="0" smtClean="0"/>
              <a:t>High </a:t>
            </a:r>
            <a:r>
              <a:rPr lang="en-GB" sz="3600" dirty="0"/>
              <a:t>Value Tree agroforestry </a:t>
            </a:r>
            <a:r>
              <a:rPr lang="en-GB" sz="3600" dirty="0" smtClean="0"/>
              <a:t>systems: Olives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46975"/>
              </p:ext>
            </p:extLst>
          </p:nvPr>
        </p:nvGraphicFramePr>
        <p:xfrm>
          <a:off x="436243" y="1606104"/>
          <a:ext cx="11313994" cy="508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044"/>
                <a:gridCol w="1128973"/>
                <a:gridCol w="2169994"/>
                <a:gridCol w="2333767"/>
                <a:gridCol w="1568998"/>
                <a:gridCol w="1736437"/>
                <a:gridCol w="870781"/>
              </a:tblGrid>
              <a:tr h="509189">
                <a:tc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System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Country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Labour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Mechanization level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Inputs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Outputs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Goal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8422">
                <a:tc rowSpan="3"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Inter-cropping </a:t>
                      </a:r>
                      <a:r>
                        <a:rPr lang="en-GB" sz="2000" dirty="0">
                          <a:effectLst/>
                        </a:rPr>
                        <a:t>of olive </a:t>
                      </a:r>
                      <a:r>
                        <a:rPr lang="en-GB" sz="2000" dirty="0" smtClean="0">
                          <a:effectLst/>
                        </a:rPr>
                        <a:t>groves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Greece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(pruning, spraying, ploughing, cultivation &amp; planting, harvesting, sheep herding)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High: pruning, cultivation for intercrops and chemicals for pest control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Low (chemicals –Cu-for olive pests once a year, N fertilisation)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Olive production approx. </a:t>
                      </a:r>
                      <a:r>
                        <a:rPr lang="fr-FR" sz="1600">
                          <a:effectLst/>
                        </a:rPr>
                        <a:t>2.3 t/ha, chickpeas: 2 t/ha oregano: 0.97-1.8 t/ha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C &amp; S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8422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High (pruning, spraying, ploughing, cultivation &amp; planting, harvesting,)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High: pruning, cultivation for intercrops and chemicals for pest control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(pesticides, N fertilisation)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Olive production approx. </a:t>
                      </a:r>
                      <a:r>
                        <a:rPr lang="fr-FR" sz="1600" dirty="0">
                          <a:effectLst/>
                        </a:rPr>
                        <a:t>2.3 t/ha, </a:t>
                      </a:r>
                      <a:r>
                        <a:rPr lang="fr-FR" sz="1600" dirty="0" err="1">
                          <a:effectLst/>
                        </a:rPr>
                        <a:t>chickpeas</a:t>
                      </a:r>
                      <a:r>
                        <a:rPr lang="fr-FR" sz="1600" dirty="0">
                          <a:effectLst/>
                        </a:rPr>
                        <a:t>: 2 t/ha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 &amp; 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1500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Italy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High (pruning, spraying, cultivation &amp; planting, harvesting)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High: harvesting, cultivation for intercrops and chemicals for pest control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Medium (N P K fertilisation + pest control (Peacock eye disease and olive fly)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fr-FR" sz="1600" dirty="0">
                          <a:effectLst/>
                        </a:rPr>
                        <a:t>Olive production </a:t>
                      </a:r>
                      <a:r>
                        <a:rPr lang="fr-FR" sz="1600" dirty="0" err="1">
                          <a:effectLst/>
                        </a:rPr>
                        <a:t>approx</a:t>
                      </a:r>
                      <a:r>
                        <a:rPr lang="fr-FR" sz="1600" dirty="0">
                          <a:effectLst/>
                        </a:rPr>
                        <a:t>. </a:t>
                      </a:r>
                      <a:r>
                        <a:rPr lang="it-IT" sz="1600" dirty="0">
                          <a:effectLst/>
                        </a:rPr>
                        <a:t>6-12 t/ha, asparagus 0.5 t/ha 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 &amp; 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51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 txBox="1">
            <a:spLocks/>
          </p:cNvSpPr>
          <p:nvPr/>
        </p:nvSpPr>
        <p:spPr bwMode="auto">
          <a:xfrm>
            <a:off x="487363" y="303213"/>
            <a:ext cx="11404600" cy="59309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Value Tree AFS</a:t>
            </a:r>
            <a:r>
              <a:rPr lang="mr-IN" sz="28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  apple, olives, chestnut, walnut, orange as the tree species,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grass is the most common crop component but also vegetables and flowers,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sheep is the most common livestock species but also pigs,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have mostly a two layer structure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linear rows, coincident,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intermittent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concomitant in time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throughout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year production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provide numerous ecosystem services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labour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depends on the intensity and the mechanization of the system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they are mostly for commercial use</a:t>
            </a:r>
            <a:endParaRPr lang="en-GB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09588" y="123825"/>
            <a:ext cx="9150350" cy="900113"/>
          </a:xfrm>
        </p:spPr>
        <p:txBody>
          <a:bodyPr/>
          <a:lstStyle/>
          <a:p>
            <a:pPr eaLnBrk="1" hangingPunct="1"/>
            <a:r>
              <a:rPr lang="en-GB" altLang="el-GR" dirty="0" smtClean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76250" y="1638300"/>
            <a:ext cx="11415713" cy="3768271"/>
          </a:xfrm>
        </p:spPr>
        <p:txBody>
          <a:bodyPr/>
          <a:lstStyle/>
          <a:p>
            <a:pPr eaLnBrk="1" hangingPunct="1"/>
            <a:r>
              <a:rPr lang="en-GB" altLang="el-GR" sz="2400" b="1" dirty="0" smtClean="0">
                <a:ea typeface="ＭＳ Ｐゴシック" pitchFamily="34" charset="-128"/>
              </a:rPr>
              <a:t>numerous ecological and economical advantages</a:t>
            </a:r>
          </a:p>
          <a:p>
            <a:pPr eaLnBrk="1" hangingPunct="1"/>
            <a:r>
              <a:rPr lang="en-GB" altLang="el-GR" sz="2400" b="1" dirty="0" smtClean="0">
                <a:ea typeface="ＭＳ Ｐゴシック" pitchFamily="34" charset="-128"/>
              </a:rPr>
              <a:t>the use of valuable tree species that are mainly intercropped by grass and other agricultural species and/or with livestock, mainly sheep </a:t>
            </a:r>
          </a:p>
          <a:p>
            <a:pPr eaLnBrk="1" hangingPunct="1"/>
            <a:r>
              <a:rPr lang="en-GB" altLang="el-GR" sz="2400" b="1" dirty="0" smtClean="0">
                <a:ea typeface="ＭＳ Ｐゴシック" pitchFamily="34" charset="-128"/>
              </a:rPr>
              <a:t> providing a promising intensive land management system with a wide range of goods </a:t>
            </a:r>
          </a:p>
          <a:p>
            <a:pPr eaLnBrk="1" hangingPunct="1"/>
            <a:r>
              <a:rPr lang="en-US" altLang="el-GR" sz="2400" b="1" dirty="0" smtClean="0">
                <a:ea typeface="ＭＳ Ｐゴシック" pitchFamily="34" charset="-128"/>
              </a:rPr>
              <a:t>promoting agroforestry practices in Europe that will advance sustainable rural development</a:t>
            </a:r>
            <a:r>
              <a:rPr lang="en-GB" altLang="el-GR" sz="2400" b="1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407988" y="1039813"/>
            <a:ext cx="10618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9pPr>
          </a:lstStyle>
          <a:p>
            <a:r>
              <a:rPr lang="en-GB" altLang="el-GR" sz="2800" b="1" i="1">
                <a:solidFill>
                  <a:srgbClr val="000000"/>
                </a:solidFill>
              </a:rPr>
              <a:t>High Value Tree Agroforestry systems are characterised by </a:t>
            </a:r>
            <a:endParaRPr lang="en-US" altLang="el-GR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e Conteúdo 1"/>
          <p:cNvSpPr>
            <a:spLocks noGrp="1"/>
          </p:cNvSpPr>
          <p:nvPr>
            <p:ph idx="10"/>
          </p:nvPr>
        </p:nvSpPr>
        <p:spPr>
          <a:xfrm>
            <a:off x="633413" y="4841875"/>
            <a:ext cx="7300912" cy="654050"/>
          </a:xfrm>
        </p:spPr>
        <p:txBody>
          <a:bodyPr/>
          <a:lstStyle/>
          <a:p>
            <a:pPr eaLnBrk="1" hangingPunct="1"/>
            <a:r>
              <a:rPr lang="en-US" altLang="el-GR" smtClean="0">
                <a:ea typeface="ＭＳ Ｐゴシック" pitchFamily="34" charset="-128"/>
              </a:rPr>
              <a:t>European Union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altLang="el-GR" smtClean="0">
                <a:ea typeface="ＭＳ Ｐゴシック" pitchFamily="34" charset="-128"/>
              </a:rPr>
              <a:t>s Seventh Framework Program for research, technological </a:t>
            </a:r>
            <a:br>
              <a:rPr lang="en-US" altLang="el-GR" smtClean="0">
                <a:ea typeface="ＭＳ Ｐゴシック" pitchFamily="34" charset="-128"/>
              </a:rPr>
            </a:br>
            <a:r>
              <a:rPr lang="en-US" altLang="el-GR" smtClean="0">
                <a:ea typeface="ＭＳ Ｐゴシック" pitchFamily="34" charset="-128"/>
              </a:rPr>
              <a:t>development and demonstration under grant agreement no 613520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1"/>
          </p:nvPr>
        </p:nvSpPr>
        <p:spPr>
          <a:xfrm>
            <a:off x="642938" y="5608638"/>
            <a:ext cx="4051300" cy="5937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dirty="0">
                <a:ea typeface="+mn-ea"/>
              </a:rPr>
              <a:t>www.agforward.eu</a:t>
            </a:r>
            <a:endParaRPr lang="en-US" dirty="0">
              <a:ea typeface="+mn-ea"/>
            </a:endParaRP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823913" y="2220913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l-GR" sz="44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68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510213"/>
            <a:ext cx="11874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767388"/>
            <a:ext cx="5857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6003925" y="3278188"/>
            <a:ext cx="102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itchFamily="34" charset="0"/>
                <a:ea typeface="ＭＳ Ｐゴシック" pitchFamily="34" charset="-128"/>
              </a:defRPr>
            </a:lvl9pPr>
          </a:lstStyle>
          <a:p>
            <a:r>
              <a:rPr lang="en-US" altLang="el-GR"/>
              <a:t> </a:t>
            </a:r>
          </a:p>
        </p:txBody>
      </p:sp>
      <p:pic>
        <p:nvPicPr>
          <p:cNvPr id="36872" name="Picture 5" descr="TEI_LOGO_E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183313"/>
            <a:ext cx="1741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0" y="61595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663" y="6205538"/>
            <a:ext cx="1130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788025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5499100"/>
            <a:ext cx="10604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5489575"/>
            <a:ext cx="7572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l-GR" smtClean="0">
                <a:ea typeface="ＭＳ Ｐゴシック" pitchFamily="34" charset="-128"/>
              </a:rPr>
              <a:t> Aims of the study</a:t>
            </a:r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32771" name="Marcador de Posição de Conteúdo 24"/>
          <p:cNvSpPr>
            <a:spLocks noGrp="1"/>
          </p:cNvSpPr>
          <p:nvPr>
            <p:ph idx="1"/>
          </p:nvPr>
        </p:nvSpPr>
        <p:spPr>
          <a:xfrm>
            <a:off x="1519238" y="2286000"/>
            <a:ext cx="10964862" cy="3895725"/>
          </a:xfrm>
        </p:spPr>
        <p:txBody>
          <a:bodyPr/>
          <a:lstStyle/>
          <a:p>
            <a:pPr marL="538163" indent="-538163" eaLnBrk="1" hangingPunct="1">
              <a:spcBef>
                <a:spcPts val="438"/>
              </a:spcBef>
            </a:pPr>
            <a:r>
              <a:rPr lang="en-GB" altLang="el-GR" sz="2400" b="1" i="1" smtClean="0">
                <a:solidFill>
                  <a:srgbClr val="000000"/>
                </a:solidFill>
                <a:ea typeface="ＭＳ Ｐゴシック" pitchFamily="34" charset="-128"/>
              </a:rPr>
              <a:t>Descriptions of High Value Trees</a:t>
            </a:r>
            <a:r>
              <a:rPr lang="mr-IN" altLang="el-GR" sz="2400" b="1" i="1" smtClean="0">
                <a:solidFill>
                  <a:srgbClr val="000000"/>
                </a:solidFill>
                <a:ea typeface="ＭＳ Ｐゴシック" pitchFamily="34" charset="-128"/>
              </a:rPr>
              <a:t>…</a:t>
            </a:r>
            <a:endParaRPr lang="en-GB" altLang="el-GR" sz="2400" b="1" i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538163" indent="-538163" eaLnBrk="1" hangingPunct="1">
              <a:spcBef>
                <a:spcPts val="438"/>
              </a:spcBef>
            </a:pPr>
            <a:endParaRPr lang="en-GB" altLang="el-GR" sz="24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538163" indent="-538163" eaLnBrk="1" hangingPunct="1">
              <a:spcBef>
                <a:spcPts val="438"/>
              </a:spcBef>
            </a:pPr>
            <a:r>
              <a:rPr lang="en-GB" altLang="el-GR" sz="2400" b="1" smtClean="0">
                <a:solidFill>
                  <a:srgbClr val="000000"/>
                </a:solidFill>
                <a:ea typeface="ＭＳ Ｐゴシック" pitchFamily="34" charset="-128"/>
              </a:rPr>
              <a:t>Objective 1: Description of components</a:t>
            </a:r>
            <a:endParaRPr lang="en-GB" altLang="el-GR" sz="2400" smtClean="0">
              <a:ea typeface="ＭＳ Ｐゴシック" pitchFamily="34" charset="-128"/>
            </a:endParaRPr>
          </a:p>
          <a:p>
            <a:pPr marL="538163" indent="-538163" eaLnBrk="1" hangingPunct="1">
              <a:spcBef>
                <a:spcPts val="438"/>
              </a:spcBef>
            </a:pPr>
            <a:r>
              <a:rPr lang="en-GB" altLang="el-GR" sz="2400" b="1" smtClean="0">
                <a:solidFill>
                  <a:srgbClr val="000000"/>
                </a:solidFill>
                <a:ea typeface="ＭＳ Ｐゴシック" pitchFamily="34" charset="-128"/>
              </a:rPr>
              <a:t>Objective 2: Description of the structure</a:t>
            </a:r>
          </a:p>
          <a:p>
            <a:pPr marL="538163" indent="-538163" eaLnBrk="1" hangingPunct="1">
              <a:spcBef>
                <a:spcPts val="438"/>
              </a:spcBef>
            </a:pPr>
            <a:r>
              <a:rPr lang="en-GB" altLang="el-GR" sz="2400" b="1" smtClean="0">
                <a:solidFill>
                  <a:srgbClr val="000000"/>
                </a:solidFill>
                <a:ea typeface="ＭＳ Ｐゴシック" pitchFamily="34" charset="-128"/>
              </a:rPr>
              <a:t>Objective 3: Description of ecosystem services</a:t>
            </a:r>
          </a:p>
          <a:p>
            <a:pPr marL="538163" indent="-538163" eaLnBrk="1" hangingPunct="1">
              <a:spcBef>
                <a:spcPts val="438"/>
              </a:spcBef>
            </a:pPr>
            <a:r>
              <a:rPr lang="en-GB" altLang="el-GR" sz="2400" b="1" smtClean="0">
                <a:solidFill>
                  <a:srgbClr val="000000"/>
                </a:solidFill>
                <a:ea typeface="ＭＳ Ｐゴシック" pitchFamily="34" charset="-128"/>
              </a:rPr>
              <a:t>Objective 4: Description of economic value</a:t>
            </a:r>
          </a:p>
          <a:p>
            <a:pPr marL="538163" indent="-538163" algn="ctr" eaLnBrk="1" hangingPunct="1">
              <a:spcBef>
                <a:spcPts val="438"/>
              </a:spcBef>
            </a:pPr>
            <a:r>
              <a:rPr lang="en-GB" altLang="el-GR" sz="2400" b="1" i="1" smtClean="0">
                <a:solidFill>
                  <a:srgbClr val="000000"/>
                </a:solidFill>
                <a:ea typeface="ＭＳ Ｐゴシック" pitchFamily="34" charset="-128"/>
              </a:rPr>
              <a:t>																</a:t>
            </a:r>
            <a:r>
              <a:rPr lang="mr-IN" altLang="el-GR" sz="2400" b="1" i="1" smtClean="0">
                <a:solidFill>
                  <a:srgbClr val="000000"/>
                </a:solidFill>
                <a:ea typeface="ＭＳ Ｐゴシック" pitchFamily="34" charset="-128"/>
              </a:rPr>
              <a:t>…</a:t>
            </a:r>
            <a:r>
              <a:rPr lang="en-GB" altLang="el-GR" sz="2400" b="1" i="1" smtClean="0">
                <a:solidFill>
                  <a:srgbClr val="000000"/>
                </a:solidFill>
                <a:ea typeface="ＭＳ Ｐゴシック" pitchFamily="34" charset="-128"/>
              </a:rPr>
              <a:t>selected systems</a:t>
            </a:r>
          </a:p>
          <a:p>
            <a:pPr marL="538163" indent="-538163" eaLnBrk="1" hangingPunct="1">
              <a:spcBef>
                <a:spcPts val="438"/>
              </a:spcBef>
            </a:pPr>
            <a:endParaRPr lang="en-GB" altLang="el-GR" sz="2400" b="1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538163" indent="-538163" eaLnBrk="1" hangingPunct="1">
              <a:spcBef>
                <a:spcPts val="438"/>
              </a:spcBef>
            </a:pPr>
            <a:endParaRPr lang="en-GB" altLang="el-GR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/>
          <a:lstStyle/>
          <a:p>
            <a:pPr eaLnBrk="1" hangingPunct="1"/>
            <a:r>
              <a:rPr lang="en-GB" altLang="el-GR" smtClean="0">
                <a:ea typeface="ＭＳ Ｐゴシック" pitchFamily="34" charset="-128"/>
              </a:rPr>
              <a:t> Methodology</a:t>
            </a:r>
            <a:endParaRPr lang="en-US" altLang="el-GR" smtClean="0">
              <a:ea typeface="ＭＳ Ｐゴシック" pitchFamily="34" charset="-128"/>
            </a:endParaRPr>
          </a:p>
        </p:txBody>
      </p:sp>
      <p:sp>
        <p:nvSpPr>
          <p:cNvPr id="33795" name="Marcador de Posição de Conteúdo 24"/>
          <p:cNvSpPr>
            <a:spLocks noGrp="1"/>
          </p:cNvSpPr>
          <p:nvPr>
            <p:ph idx="1"/>
          </p:nvPr>
        </p:nvSpPr>
        <p:spPr>
          <a:xfrm>
            <a:off x="1423988" y="1787525"/>
            <a:ext cx="9150350" cy="3895725"/>
          </a:xfrm>
        </p:spPr>
        <p:txBody>
          <a:bodyPr/>
          <a:lstStyle/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r>
              <a:rPr lang="en-US" altLang="el-GR" sz="2000" b="1" dirty="0" smtClean="0">
                <a:ea typeface="ＭＳ Ｐゴシック" pitchFamily="34" charset="-128"/>
              </a:rPr>
              <a:t>During 2014, each partner established a stakeholder group including farmers and other groups of interest, which highlighted key challenges for a range of agroforestry practices.  </a:t>
            </a:r>
          </a:p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endParaRPr lang="en-US" altLang="el-GR" sz="2000" b="1" dirty="0" smtClean="0">
              <a:ea typeface="ＭＳ Ｐゴシック" pitchFamily="34" charset="-128"/>
            </a:endParaRPr>
          </a:p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r>
              <a:rPr lang="en-US" altLang="el-GR" sz="2000" b="1" dirty="0" smtClean="0">
                <a:ea typeface="ＭＳ Ｐゴシック" pitchFamily="34" charset="-128"/>
              </a:rPr>
              <a:t>Each group </a:t>
            </a:r>
            <a:r>
              <a:rPr lang="en-US" altLang="el-GR" sz="2000" b="1" dirty="0" smtClean="0">
                <a:solidFill>
                  <a:srgbClr val="FF0000"/>
                </a:solidFill>
                <a:ea typeface="ＭＳ Ｐゴシック" pitchFamily="34" charset="-128"/>
              </a:rPr>
              <a:t>-</a:t>
            </a:r>
            <a:r>
              <a:rPr lang="en-US" altLang="el-GR" sz="2000" b="1" dirty="0" smtClean="0">
                <a:ea typeface="ＭＳ Ｐゴシック" pitchFamily="34" charset="-128"/>
              </a:rPr>
              <a:t>identified potential innovations.</a:t>
            </a:r>
          </a:p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endParaRPr lang="en-US" altLang="el-GR" sz="2000" b="1" dirty="0" smtClean="0">
              <a:ea typeface="ＭＳ Ｐゴシック" pitchFamily="34" charset="-128"/>
            </a:endParaRPr>
          </a:p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r>
              <a:rPr lang="en-US" altLang="el-GR" sz="2000" b="1" dirty="0" smtClean="0">
                <a:ea typeface="ＭＳ Ｐゴシック" pitchFamily="34" charset="-128"/>
              </a:rPr>
              <a:t>This report synthesizes the planned activities to test and develop. </a:t>
            </a:r>
          </a:p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endParaRPr lang="en-US" altLang="el-GR" sz="2000" b="1" dirty="0" smtClean="0">
              <a:ea typeface="ＭＳ Ｐゴシック" pitchFamily="34" charset="-128"/>
            </a:endParaRPr>
          </a:p>
          <a:p>
            <a:pPr marL="538163" eaLnBrk="1" hangingPunct="1">
              <a:spcBef>
                <a:spcPts val="438"/>
              </a:spcBef>
              <a:buFont typeface="Arial" charset="0"/>
              <a:buChar char="•"/>
            </a:pPr>
            <a:r>
              <a:rPr lang="en-US" altLang="el-GR" sz="2000" b="1" dirty="0" smtClean="0">
                <a:ea typeface="ＭＳ Ｐゴシック" pitchFamily="34" charset="-128"/>
              </a:rPr>
              <a:t>Full details of the individual protocols are available on the AGFORWARD website </a:t>
            </a:r>
            <a:endParaRPr lang="en-GB" altLang="el-GR" sz="20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1519238" y="354013"/>
            <a:ext cx="8634412" cy="900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 </a:t>
            </a:r>
            <a:r>
              <a:rPr lang="en-GB" dirty="0" smtClean="0"/>
              <a:t>Components of selected systems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922338" y="1631950"/>
          <a:ext cx="10334625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Έγγραφο" r:id="rId3" imgW="6375165" imgH="3416174" progId="Word.Document.12">
                  <p:embed/>
                </p:oleObj>
              </mc:Choice>
              <mc:Fallback>
                <p:oleObj name="Έγγραφο" r:id="rId3" imgW="6375165" imgH="341617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631950"/>
                        <a:ext cx="10334625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Structure of </a:t>
            </a:r>
            <a:r>
              <a:rPr lang="en-GB" sz="3600" dirty="0"/>
              <a:t>Grazed High </a:t>
            </a:r>
            <a:r>
              <a:rPr lang="en-GB" sz="3600" dirty="0" smtClean="0"/>
              <a:t>Value Tree Systems:</a:t>
            </a:r>
            <a:br>
              <a:rPr lang="en-GB" sz="3600" dirty="0" smtClean="0"/>
            </a:br>
            <a:r>
              <a:rPr lang="en-GB" sz="3600" dirty="0"/>
              <a:t>A</a:t>
            </a:r>
            <a:r>
              <a:rPr lang="en-GB" sz="3600" dirty="0" smtClean="0"/>
              <a:t>pple orchards</a:t>
            </a:r>
            <a:endParaRPr lang="en-US" sz="36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52724"/>
              </p:ext>
            </p:extLst>
          </p:nvPr>
        </p:nvGraphicFramePr>
        <p:xfrm>
          <a:off x="378491" y="1817077"/>
          <a:ext cx="11453443" cy="4459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061"/>
                <a:gridCol w="885660"/>
                <a:gridCol w="924198"/>
                <a:gridCol w="2283364"/>
                <a:gridCol w="2356875"/>
                <a:gridCol w="1132764"/>
                <a:gridCol w="982639"/>
                <a:gridCol w="1028938"/>
                <a:gridCol w="1208944"/>
              </a:tblGrid>
              <a:tr h="661962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System</a:t>
                      </a:r>
                      <a:endParaRPr lang="el-GR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Strata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indent="6858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Spatial arrangements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Temporal arrangement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Tree spacing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Tree height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Tree density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Stocking density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</a:tr>
              <a:tr h="661962">
                <a:tc rowSpan="3">
                  <a:txBody>
                    <a:bodyPr/>
                    <a:lstStyle/>
                    <a:p>
                      <a:pPr marL="71755"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Grazed orchards</a:t>
                      </a:r>
                      <a:endParaRPr lang="el-GR" sz="2000" dirty="0">
                        <a:effectLst/>
                      </a:endParaRPr>
                    </a:p>
                    <a:p>
                      <a:pPr marL="71755"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vert="vert270" anchor="ctr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UK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2 V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Traditional orchard with trees in rows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Sheep are removed 56 days before apple harvest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6 m x 3 m</a:t>
                      </a:r>
                      <a:endParaRPr lang="el-GR" sz="16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6-7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500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20 sheep ha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</a:tr>
              <a:tr h="16572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NI (UK)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2 V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Bush orchards in linear rows with windbreaks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Short-term grazing on small plots; sheep start in May, removed in June, and introduced in Nov – Dec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Cider variety</a:t>
                      </a:r>
                      <a:endParaRPr lang="el-GR" sz="16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5 m x 2 m</a:t>
                      </a:r>
                      <a:endParaRPr lang="el-GR" sz="16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Dessert variety</a:t>
                      </a:r>
                      <a:endParaRPr lang="el-GR" sz="1600" dirty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4 m x 1.5 m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2-2.5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Cider: 900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l-GR" sz="16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Dessert: 1485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Over the season </a:t>
                      </a:r>
                      <a:endParaRPr lang="el-GR" sz="16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12-15 sheep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</a:tr>
              <a:tr h="9929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France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2 V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Bush orchards in linear rows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>
                          <a:effectLst/>
                        </a:rPr>
                        <a:t>Sheep introducing in April &amp; removed in mid-November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5-5.5 m x 2-2.5 m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5 m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600-1000 ha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4 sheep ha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599" marR="6759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Structure of Grazed High Value Tree Systems:</a:t>
            </a:r>
            <a:br>
              <a:rPr lang="en-GB" sz="3600" dirty="0" smtClean="0"/>
            </a:br>
            <a:r>
              <a:rPr lang="en-GB" sz="3600" dirty="0" smtClean="0"/>
              <a:t>Ash and Walnut</a:t>
            </a:r>
            <a:endParaRPr lang="en-US" sz="36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38763"/>
              </p:ext>
            </p:extLst>
          </p:nvPr>
        </p:nvGraphicFramePr>
        <p:xfrm>
          <a:off x="300089" y="1965282"/>
          <a:ext cx="11532358" cy="429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3832"/>
                <a:gridCol w="1337481"/>
                <a:gridCol w="1214651"/>
                <a:gridCol w="1856095"/>
                <a:gridCol w="1555845"/>
                <a:gridCol w="1091821"/>
                <a:gridCol w="968991"/>
                <a:gridCol w="1050878"/>
                <a:gridCol w="1132764"/>
              </a:tblGrid>
              <a:tr h="417014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System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Country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Strata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Spatial arrangements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Temporal arrangement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Tree spacing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Tree height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Tree density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Stocking density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2085074">
                <a:tc>
                  <a:txBody>
                    <a:bodyPr/>
                    <a:lstStyle/>
                    <a:p>
                      <a:pPr marR="4572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Traditional wood pasture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marR="4572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France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Multiple </a:t>
                      </a:r>
                      <a:endParaRPr lang="en-GB" sz="1800" dirty="0" smtClean="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 smtClean="0">
                          <a:effectLst/>
                        </a:rPr>
                        <a:t>H </a:t>
                      </a:r>
                      <a:r>
                        <a:rPr lang="en-GB" sz="1800" dirty="0">
                          <a:effectLst/>
                        </a:rPr>
                        <a:t>&amp; V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Boundary (Hedges around fields)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Sheep introduced in </a:t>
                      </a:r>
                      <a:r>
                        <a:rPr lang="en-GB" sz="1800" dirty="0" smtClean="0">
                          <a:effectLst/>
                        </a:rPr>
                        <a:t>April - November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no specific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±18 m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 smtClean="0">
                          <a:effectLst/>
                        </a:rPr>
                        <a:t>60-70 ha</a:t>
                      </a:r>
                      <a:r>
                        <a:rPr lang="en-GB" sz="1800" baseline="30000" dirty="0" smtClean="0">
                          <a:effectLst/>
                        </a:rPr>
                        <a:t>-1 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Not specified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1251044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Grazed </a:t>
                      </a:r>
                      <a:r>
                        <a:rPr lang="en-GB" sz="1800" dirty="0">
                          <a:effectLst/>
                        </a:rPr>
                        <a:t>walnut 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Spain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2V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Linear rows of trees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Year-round grazing except the lambing period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6 m x 5 m</a:t>
                      </a:r>
                      <a:endParaRPr lang="el-GR" sz="1800"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~ 12 m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333 ha</a:t>
                      </a:r>
                      <a:r>
                        <a:rPr lang="en-GB" sz="1800" baseline="30000">
                          <a:effectLst/>
                        </a:rPr>
                        <a:t>-1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5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Structure of Grazed High Value Tree Systems:</a:t>
            </a:r>
            <a:br>
              <a:rPr lang="en-GB" sz="3600" dirty="0" smtClean="0"/>
            </a:br>
            <a:r>
              <a:rPr lang="en-GB" sz="3600" dirty="0" smtClean="0"/>
              <a:t>Chestnut and orange groves</a:t>
            </a:r>
            <a:endParaRPr lang="en-US" sz="36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88226"/>
              </p:ext>
            </p:extLst>
          </p:nvPr>
        </p:nvGraphicFramePr>
        <p:xfrm>
          <a:off x="240839" y="1905543"/>
          <a:ext cx="11696132" cy="4297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154"/>
                <a:gridCol w="1733265"/>
                <a:gridCol w="1337481"/>
                <a:gridCol w="1610436"/>
                <a:gridCol w="1487606"/>
                <a:gridCol w="1037230"/>
                <a:gridCol w="846161"/>
                <a:gridCol w="859809"/>
                <a:gridCol w="968990"/>
              </a:tblGrid>
              <a:tr h="917340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System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Country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Strata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Spatial arrangements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Temporal arrangement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Tree spacing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Tree height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Tree density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Stocking density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958053">
                <a:tc rowSpan="4"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Chestnut </a:t>
                      </a:r>
                      <a:r>
                        <a:rPr lang="en-GB" sz="1800" dirty="0" smtClean="0">
                          <a:effectLst/>
                        </a:rPr>
                        <a:t>agroforestry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4"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Spain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>
                          <a:effectLst/>
                        </a:rPr>
                        <a:t>2H and 1V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Scattered trees with full canopy cover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April- December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 specific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na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1.5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Whole year around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-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2H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54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l-GR" sz="18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1376009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Intercropped </a:t>
                      </a:r>
                      <a:r>
                        <a:rPr lang="en-GB" sz="1800" dirty="0">
                          <a:effectLst/>
                        </a:rPr>
                        <a:t>orange groves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/>
                </a:tc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Greece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2 V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Scattered and in some cases linear rows of trees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Intercropping only in spring-early summer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10 m x 10 m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~ 5 m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800" dirty="0">
                          <a:effectLst/>
                        </a:rPr>
                        <a:t>100 ha</a:t>
                      </a:r>
                      <a:r>
                        <a:rPr lang="en-GB" sz="1800" baseline="30000" dirty="0">
                          <a:effectLst/>
                        </a:rPr>
                        <a:t>-1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l-GR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93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Structure of High Value Tree Systems:</a:t>
            </a:r>
            <a:br>
              <a:rPr lang="en-GB" sz="3600" dirty="0" smtClean="0"/>
            </a:br>
            <a:r>
              <a:rPr lang="en-GB" sz="3600" dirty="0" smtClean="0"/>
              <a:t>Olive orchards</a:t>
            </a:r>
            <a:endParaRPr lang="en-US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32979"/>
              </p:ext>
            </p:extLst>
          </p:nvPr>
        </p:nvGraphicFramePr>
        <p:xfrm>
          <a:off x="245660" y="1610431"/>
          <a:ext cx="11723427" cy="460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308"/>
                <a:gridCol w="1025454"/>
                <a:gridCol w="890936"/>
                <a:gridCol w="2002234"/>
                <a:gridCol w="2760681"/>
                <a:gridCol w="1108598"/>
                <a:gridCol w="900737"/>
                <a:gridCol w="997738"/>
                <a:gridCol w="1094741"/>
              </a:tblGrid>
              <a:tr h="633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System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Country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Strata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Spatial arrangements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Temporal arrangement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Tree spacing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Tree height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Tree density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Stocking density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950469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GB" sz="800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Intercropping </a:t>
                      </a:r>
                      <a:r>
                        <a:rPr lang="en-GB" sz="2000" dirty="0">
                          <a:effectLst/>
                        </a:rPr>
                        <a:t>of olive groves</a:t>
                      </a:r>
                      <a:endParaRPr lang="el-GR" sz="2000" dirty="0">
                        <a:effectLst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Greece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 V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Linear rows of trees and in-between intercrops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Intercropping only in spring-summer, sheep from March to November*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 m x 10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~ 5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120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Not specified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126729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 V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Scattered and in some cases linear rows of trees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Intercropping only in spring-summer, sheep &amp; goat grazing from March- November*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 m x 10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~ 8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100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95046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Italy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 V and 1 H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Intercrops between linear rows of olive trees: traditional spacing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Intercropping with permanent evergreen (asparagus) or with fall-to-spring vegetation (bulbs) crops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 m x 4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500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l-GR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  <a:tr h="63364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Super-high density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 m x 1.5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2.5 m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1666 ha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endParaRPr lang="el-GR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11" marR="6771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1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>
          <a:xfrm>
            <a:off x="404813" y="354013"/>
            <a:ext cx="9748837" cy="900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600" dirty="0" smtClean="0"/>
              <a:t>ES of </a:t>
            </a:r>
            <a:r>
              <a:rPr lang="en-GB" sz="3600" dirty="0"/>
              <a:t>Grazed High </a:t>
            </a:r>
            <a:r>
              <a:rPr lang="en-GB" sz="3600" dirty="0" smtClean="0"/>
              <a:t>Value Tree Systems:</a:t>
            </a:r>
            <a:br>
              <a:rPr lang="en-GB" sz="3600" dirty="0" smtClean="0"/>
            </a:br>
            <a:r>
              <a:rPr lang="en-GB" sz="3600" dirty="0"/>
              <a:t>A</a:t>
            </a:r>
            <a:r>
              <a:rPr lang="en-GB" sz="3600" dirty="0" smtClean="0"/>
              <a:t>pple orchards</a:t>
            </a:r>
            <a:endParaRPr lang="en-US" sz="3600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27858"/>
              </p:ext>
            </p:extLst>
          </p:nvPr>
        </p:nvGraphicFramePr>
        <p:xfrm>
          <a:off x="436732" y="1651382"/>
          <a:ext cx="11273044" cy="471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975"/>
                <a:gridCol w="1091821"/>
                <a:gridCol w="2374711"/>
                <a:gridCol w="436728"/>
                <a:gridCol w="382137"/>
                <a:gridCol w="682389"/>
                <a:gridCol w="696035"/>
                <a:gridCol w="682388"/>
                <a:gridCol w="532263"/>
                <a:gridCol w="464024"/>
                <a:gridCol w="341194"/>
                <a:gridCol w="630157"/>
                <a:gridCol w="444235"/>
                <a:gridCol w="331327"/>
                <a:gridCol w="368490"/>
                <a:gridCol w="633935"/>
                <a:gridCol w="444235"/>
              </a:tblGrid>
              <a:tr h="304171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Provisioning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Regulating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Cultural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825147">
                <a:tc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System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Country</a:t>
                      </a:r>
                      <a:endParaRPr lang="el-GR" sz="18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Food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Fuel wood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Timber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Artifacts</a:t>
                      </a:r>
                      <a:r>
                        <a:rPr lang="en-GB" sz="1600" dirty="0">
                          <a:effectLst/>
                        </a:rPr>
                        <a:t> from olive wood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Shelter or shade for animals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Microclimate for crops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Disease regulation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Water purification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Carbon storage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Traditional cultural heritage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Recreation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Aesthetic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Employment opportunity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  <a:tc>
                  <a:txBody>
                    <a:bodyPr/>
                    <a:lstStyle/>
                    <a:p>
                      <a:pPr marL="71755" marR="7175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1600" dirty="0">
                          <a:effectLst/>
                        </a:rPr>
                        <a:t>Inspiration</a:t>
                      </a:r>
                      <a:endParaRPr lang="el-GR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 anchor="ctr" anchorCtr="1"/>
                </a:tc>
              </a:tr>
              <a:tr h="629311">
                <a:tc rowSpan="3">
                  <a:txBody>
                    <a:bodyPr/>
                    <a:lstStyle/>
                    <a:p>
                      <a:pPr marR="1333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Grazed </a:t>
                      </a:r>
                      <a:r>
                        <a:rPr lang="en-GB" sz="2000" dirty="0">
                          <a:effectLst/>
                        </a:rPr>
                        <a:t>orchard 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n-US" sz="2000" dirty="0" smtClean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UK</a:t>
                      </a:r>
                      <a:endParaRPr lang="el-GR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Apple, cider, meat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?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311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Apples, cider, meat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?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9591">
                <a:tc vMerge="1">
                  <a:txBody>
                    <a:bodyPr/>
                    <a:lstStyle/>
                    <a:p>
                      <a:pPr marR="1333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France</a:t>
                      </a:r>
                      <a:endParaRPr lang="el-GR" sz="2000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Apple, cider, meat, dairy products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  <a:sym typeface="Wingdings"/>
                        </a:rPr>
                        <a:t>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?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>
                          <a:effectLst/>
                          <a:sym typeface="Wingdings"/>
                        </a:rPr>
                        <a:t></a:t>
                      </a:r>
                      <a:endParaRPr lang="el-GR" sz="20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0140" algn="l"/>
                        </a:tabLs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1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GF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81F49A64D7C146AE6C417367FB5B0F" ma:contentTypeVersion="0" ma:contentTypeDescription="Create a new document." ma:contentTypeScope="" ma:versionID="fe85f6712b135b50260adff2f92785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1FD5E-C725-4A8F-892B-01CEC664A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36A40C-FF71-4247-93B2-6DA562845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A67C8-1DA4-4822-B99A-06E1A85E4C9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1691</Words>
  <Application>Microsoft Macintosh PowerPoint</Application>
  <PresentationFormat>Custom</PresentationFormat>
  <Paragraphs>559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do Office</vt:lpstr>
      <vt:lpstr>Έγγραφο</vt:lpstr>
      <vt:lpstr>PowerPoint Presentation</vt:lpstr>
      <vt:lpstr> Aims of the study</vt:lpstr>
      <vt:lpstr> Methodology</vt:lpstr>
      <vt:lpstr> Components of selected systems</vt:lpstr>
      <vt:lpstr>Structure of Grazed High Value Tree Systems: Apple orchards</vt:lpstr>
      <vt:lpstr>Structure of Grazed High Value Tree Systems: Ash and Walnut</vt:lpstr>
      <vt:lpstr>Structure of Grazed High Value Tree Systems: Chestnut and orange groves</vt:lpstr>
      <vt:lpstr>Structure of High Value Tree Systems: Olive orchards</vt:lpstr>
      <vt:lpstr>ES of Grazed High Value Tree Systems: Apple orchards</vt:lpstr>
      <vt:lpstr>ES of Grazed High Value Tree Systems : Ash and Walnut</vt:lpstr>
      <vt:lpstr>ES of High Value Tree Systems : Chestnut and orange groves</vt:lpstr>
      <vt:lpstr>ES of High Value Tree Systems : Olive trees</vt:lpstr>
      <vt:lpstr>Economic value of Grazed High Value Tree agroforestry systems: Apple orchards </vt:lpstr>
      <vt:lpstr>Economic value of Grazed High Value Tree agroforestry systems:  Ash, Walnut and Orange</vt:lpstr>
      <vt:lpstr>Economic value of High Value Tree agroforestry systems: Chestnut and Walnut</vt:lpstr>
      <vt:lpstr>Economic value of High Value Tree agroforestry systems: Olives 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Sérgio Correia</dc:creator>
  <cp:lastModifiedBy>User</cp:lastModifiedBy>
  <cp:revision>234</cp:revision>
  <dcterms:created xsi:type="dcterms:W3CDTF">2014-11-16T17:27:39Z</dcterms:created>
  <dcterms:modified xsi:type="dcterms:W3CDTF">2017-05-10T10:49:26Z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0x010100EC81F49A64D7C146AE6C417367FB5B0F</vt:lpwstr>
  </property>
</Properties>
</file>