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7" r:id="rId5"/>
    <p:sldId id="260" r:id="rId6"/>
    <p:sldId id="315" r:id="rId7"/>
    <p:sldId id="314" r:id="rId8"/>
    <p:sldId id="316" r:id="rId9"/>
    <p:sldId id="317" r:id="rId10"/>
    <p:sldId id="319" r:id="rId11"/>
    <p:sldId id="320" r:id="rId12"/>
    <p:sldId id="271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66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24" autoAdjust="0"/>
    <p:restoredTop sz="94139" autoAdjust="0"/>
  </p:normalViewPr>
  <p:slideViewPr>
    <p:cSldViewPr snapToGrid="0">
      <p:cViewPr>
        <p:scale>
          <a:sx n="75" d="100"/>
          <a:sy n="75" d="100"/>
        </p:scale>
        <p:origin x="-73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51097-D171-4032-9469-2406F1156155}" type="datetimeFigureOut">
              <a:rPr lang="en-GB"/>
              <a:pPr>
                <a:defRPr/>
              </a:pPr>
              <a:t>05/05/2017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180E71-02AB-4039-A7A9-6F9D5483E7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11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5867400"/>
            <a:ext cx="638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0"/>
          </p:nvPr>
        </p:nvSpPr>
        <p:spPr>
          <a:xfrm>
            <a:off x="600075" y="666750"/>
            <a:ext cx="5238750" cy="60007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1"/>
          </p:nvPr>
        </p:nvSpPr>
        <p:spPr>
          <a:xfrm>
            <a:off x="9525000" y="6113310"/>
            <a:ext cx="2019300" cy="428624"/>
          </a:xfrm>
        </p:spPr>
        <p:txBody>
          <a:bodyPr anchor="b">
            <a:normAutofit/>
          </a:bodyPr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2"/>
          </p:nvPr>
        </p:nvSpPr>
        <p:spPr>
          <a:xfrm>
            <a:off x="1280612" y="5888245"/>
            <a:ext cx="221438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7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5399088"/>
            <a:ext cx="12192000" cy="144938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8988"/>
            <a:ext cx="638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0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19417" y="1825625"/>
            <a:ext cx="9150875" cy="3051175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0"/>
          </p:nvPr>
        </p:nvSpPr>
        <p:spPr>
          <a:xfrm>
            <a:off x="1519417" y="5909036"/>
            <a:ext cx="9150875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77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476250"/>
            <a:ext cx="6445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0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3203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417" y="354143"/>
            <a:ext cx="9150875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9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 userDrawn="1"/>
        </p:nvSpPr>
        <p:spPr>
          <a:xfrm>
            <a:off x="0" y="5399088"/>
            <a:ext cx="12192000" cy="14493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0" y="5861050"/>
            <a:ext cx="622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2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19417" y="1825625"/>
            <a:ext cx="9150875" cy="3051175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0"/>
          </p:nvPr>
        </p:nvSpPr>
        <p:spPr>
          <a:xfrm>
            <a:off x="1519417" y="5909036"/>
            <a:ext cx="9150875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122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2400300" y="3590926"/>
            <a:ext cx="7334250" cy="1809749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2400300" y="1600201"/>
            <a:ext cx="7334250" cy="1809749"/>
          </a:xfr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24432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5217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6725"/>
            <a:ext cx="8429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466725"/>
            <a:ext cx="969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81263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466725"/>
            <a:ext cx="969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466725"/>
            <a:ext cx="8747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38534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07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.2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1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042" y="1709738"/>
            <a:ext cx="913025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40042" y="4589463"/>
            <a:ext cx="913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30459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" y="5851525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0"/>
          </p:nvPr>
        </p:nvSpPr>
        <p:spPr>
          <a:xfrm>
            <a:off x="600075" y="666750"/>
            <a:ext cx="5238750" cy="60007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1"/>
          </p:nvPr>
        </p:nvSpPr>
        <p:spPr>
          <a:xfrm>
            <a:off x="9525000" y="6113310"/>
            <a:ext cx="2019300" cy="428624"/>
          </a:xfrm>
        </p:spPr>
        <p:txBody>
          <a:bodyPr anchor="b">
            <a:normAutofit/>
          </a:bodyPr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2"/>
          </p:nvPr>
        </p:nvSpPr>
        <p:spPr>
          <a:xfrm>
            <a:off x="1280612" y="5888245"/>
            <a:ext cx="221438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302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19416" y="1825625"/>
            <a:ext cx="4500383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8092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225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19416" y="1825625"/>
            <a:ext cx="4500383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8092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15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9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416" y="365125"/>
            <a:ext cx="9157751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9416" y="1830688"/>
            <a:ext cx="4478159" cy="51547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19416" y="2505075"/>
            <a:ext cx="447815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830688"/>
            <a:ext cx="4504967" cy="51547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049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4211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tângulo 6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800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6423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2475" y="676274"/>
            <a:ext cx="3219450" cy="199072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72475" y="2762249"/>
            <a:ext cx="3219450" cy="31718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-1" y="0"/>
            <a:ext cx="793432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124513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676274"/>
            <a:ext cx="3219450" cy="199072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2450" y="2762249"/>
            <a:ext cx="3219450" cy="31718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57675" y="0"/>
            <a:ext cx="793432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64151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0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3868738"/>
            <a:ext cx="7699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8525" y="885825"/>
            <a:ext cx="29019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633592" y="4842236"/>
            <a:ext cx="730073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1"/>
          </p:nvPr>
        </p:nvSpPr>
        <p:spPr>
          <a:xfrm>
            <a:off x="643117" y="5608484"/>
            <a:ext cx="7300733" cy="594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766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8525" y="885825"/>
            <a:ext cx="29019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71913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osição de Conteúdo 2"/>
          <p:cNvSpPr>
            <a:spLocks noGrp="1"/>
          </p:cNvSpPr>
          <p:nvPr>
            <p:ph idx="10"/>
          </p:nvPr>
        </p:nvSpPr>
        <p:spPr>
          <a:xfrm>
            <a:off x="633592" y="4842236"/>
            <a:ext cx="730073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Marcador de Posição de Conteúdo 2"/>
          <p:cNvSpPr>
            <a:spLocks noGrp="1"/>
          </p:cNvSpPr>
          <p:nvPr>
            <p:ph idx="11"/>
          </p:nvPr>
        </p:nvSpPr>
        <p:spPr>
          <a:xfrm>
            <a:off x="643117" y="5608484"/>
            <a:ext cx="7300733" cy="594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130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5538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54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65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371475"/>
            <a:ext cx="881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8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434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19418" y="354143"/>
            <a:ext cx="8634232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3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371475"/>
            <a:ext cx="881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8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434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19418" y="354143"/>
            <a:ext cx="8634232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958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519238" y="687388"/>
            <a:ext cx="91503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 estilo</a:t>
            </a:r>
            <a:endParaRPr lang="en-US" altLang="en-US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519238" y="1825625"/>
            <a:ext cx="9150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os estilos</a:t>
            </a:r>
          </a:p>
          <a:p>
            <a:pPr lvl="1"/>
            <a:r>
              <a:rPr lang="pt-PT" altLang="en-US" smtClean="0"/>
              <a:t>Segundo nível</a:t>
            </a:r>
          </a:p>
          <a:p>
            <a:pPr lvl="2"/>
            <a:r>
              <a:rPr lang="pt-PT" altLang="en-US" smtClean="0"/>
              <a:t>Terceiro nível</a:t>
            </a:r>
          </a:p>
          <a:p>
            <a:pPr lvl="3"/>
            <a:r>
              <a:rPr lang="pt-PT" altLang="en-US" smtClean="0"/>
              <a:t>Quarto nível</a:t>
            </a:r>
          </a:p>
          <a:p>
            <a:pPr lvl="4"/>
            <a:r>
              <a:rPr lang="pt-PT" altLang="en-US" smtClean="0"/>
              <a:t>Quinto nível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77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3978" r:id="rId25"/>
    <p:sldLayoutId id="2147483979" r:id="rId26"/>
    <p:sldLayoutId id="2147484003" r:id="rId27"/>
    <p:sldLayoutId id="2147484004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e Conteúdo 9"/>
          <p:cNvSpPr>
            <a:spLocks noGrp="1"/>
          </p:cNvSpPr>
          <p:nvPr>
            <p:ph idx="12"/>
          </p:nvPr>
        </p:nvSpPr>
        <p:spPr>
          <a:xfrm>
            <a:off x="1281113" y="5840413"/>
            <a:ext cx="2214562" cy="654050"/>
          </a:xfrm>
        </p:spPr>
        <p:txBody>
          <a:bodyPr/>
          <a:lstStyle/>
          <a:p>
            <a:pPr eaLnBrk="1" hangingPunct="1"/>
            <a:r>
              <a:rPr lang="en-US" altLang="en-US" smtClean="0"/>
              <a:t>European Union’s Seventh Framework Program for research, technological </a:t>
            </a:r>
            <a:br>
              <a:rPr lang="en-US" altLang="en-US" smtClean="0"/>
            </a:br>
            <a:r>
              <a:rPr lang="en-US" altLang="en-US" smtClean="0"/>
              <a:t>development and demonstration under grant agreement no 613520</a:t>
            </a:r>
          </a:p>
        </p:txBody>
      </p:sp>
      <p:sp>
        <p:nvSpPr>
          <p:cNvPr id="27651" name="Rectangle 13"/>
          <p:cNvSpPr>
            <a:spLocks noChangeArrowheads="1"/>
          </p:cNvSpPr>
          <p:nvPr/>
        </p:nvSpPr>
        <p:spPr bwMode="auto">
          <a:xfrm>
            <a:off x="774700" y="2184400"/>
            <a:ext cx="81153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b="1" i="1" dirty="0" smtClean="0">
                <a:solidFill>
                  <a:schemeClr val="bg1"/>
                </a:solidFill>
                <a:latin typeface="Calibri" pitchFamily="34" charset="0"/>
              </a:rPr>
              <a:t>Melissa </a:t>
            </a:r>
            <a:r>
              <a:rPr lang="en-GB" altLang="en-US" sz="3200" b="1" i="1" dirty="0" err="1" smtClean="0">
                <a:solidFill>
                  <a:schemeClr val="bg1"/>
                </a:solidFill>
                <a:latin typeface="Calibri" pitchFamily="34" charset="0"/>
              </a:rPr>
              <a:t>officinalis</a:t>
            </a:r>
            <a:r>
              <a:rPr lang="en-GB" altLang="en-US" sz="32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altLang="en-US" sz="3200" b="1" dirty="0" smtClean="0">
                <a:solidFill>
                  <a:schemeClr val="bg1"/>
                </a:solidFill>
                <a:latin typeface="Calibri" pitchFamily="34" charset="0"/>
              </a:rPr>
              <a:t>L. under </a:t>
            </a:r>
            <a:r>
              <a:rPr lang="en-GB" altLang="en-US" sz="3200" b="1" dirty="0" smtClean="0">
                <a:solidFill>
                  <a:schemeClr val="bg1"/>
                </a:solidFill>
                <a:latin typeface="Calibri" pitchFamily="34" charset="0"/>
              </a:rPr>
              <a:t>cherry tree </a:t>
            </a:r>
            <a:r>
              <a:rPr lang="en-GB" altLang="en-US" sz="3200" b="1" dirty="0">
                <a:solidFill>
                  <a:schemeClr val="bg1"/>
                </a:solidFill>
                <a:latin typeface="Calibri" pitchFamily="34" charset="0"/>
              </a:rPr>
              <a:t>in Galicia, Spain</a:t>
            </a:r>
            <a:endParaRPr lang="en-GB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GB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GB" altLang="en-US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Mosquera-Losada</a:t>
            </a:r>
            <a:r>
              <a:rPr lang="en-GB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MR,  </a:t>
            </a:r>
            <a:r>
              <a:rPr lang="en-GB" altLang="en-US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Ferreiro-Domínguez</a:t>
            </a:r>
            <a:r>
              <a:rPr lang="en-GB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N, Romero Franco, </a:t>
            </a:r>
            <a:r>
              <a:rPr lang="en-GB" altLang="en-US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Rigueiro-Rodríguez</a:t>
            </a:r>
            <a:r>
              <a:rPr lang="en-GB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A </a:t>
            </a:r>
            <a:endParaRPr lang="en-GB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27 April 2017</a:t>
            </a:r>
          </a:p>
        </p:txBody>
      </p:sp>
      <p:pic>
        <p:nvPicPr>
          <p:cNvPr id="27652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06388"/>
            <a:ext cx="54832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5300" y="562200"/>
            <a:ext cx="12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 descr="E:\Laboratorio\MED(ensayo plantas medicinales Melisa,Menta BN)\Fotos Medicinais\Plantación\IMG-20151112-WA00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5300" y="461620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5300" y="2670951"/>
            <a:ext cx="243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5300" y="562200"/>
            <a:ext cx="12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n-US" smtClean="0"/>
              <a:t>Background</a:t>
            </a:r>
            <a:endParaRPr lang="en-US" altLang="en-US" smtClean="0"/>
          </a:p>
        </p:txBody>
      </p:sp>
      <p:sp>
        <p:nvSpPr>
          <p:cNvPr id="19" name="18 Rectángulo"/>
          <p:cNvSpPr/>
          <p:nvPr/>
        </p:nvSpPr>
        <p:spPr>
          <a:xfrm>
            <a:off x="279600" y="4540251"/>
            <a:ext cx="324000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Medicinal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plants </a:t>
            </a:r>
          </a:p>
          <a:p>
            <a:pPr algn="ctr">
              <a:buClr>
                <a:srgbClr val="FFFF00"/>
              </a:buClr>
              <a:defRPr/>
            </a:pPr>
            <a:endParaRPr lang="en-US" sz="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About 80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% of the people in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world use medicinal plants</a:t>
            </a:r>
          </a:p>
          <a:p>
            <a:pPr algn="just">
              <a:buClr>
                <a:srgbClr val="FFFF00"/>
              </a:buClr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 tropics, many medicinal plants are well adapted to partial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shading</a:t>
            </a:r>
          </a:p>
          <a:p>
            <a:pPr algn="just">
              <a:buClr>
                <a:srgbClr val="FFFF00"/>
              </a:buClr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91717" y="4483102"/>
            <a:ext cx="3632199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defRPr/>
            </a:pPr>
            <a:r>
              <a:rPr lang="en-US" sz="20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Prunus</a:t>
            </a:r>
            <a:r>
              <a:rPr lang="en-US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avium</a:t>
            </a:r>
            <a:r>
              <a:rPr lang="en-US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 </a:t>
            </a:r>
          </a:p>
          <a:p>
            <a:pPr algn="just">
              <a:buClr>
                <a:srgbClr val="FFFF00"/>
              </a:buClr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value timber cherry trees have low radiation interception for the understory compared with more extended used tree species in Galicia region</a:t>
            </a:r>
          </a:p>
          <a:p>
            <a:pPr algn="just">
              <a:buClr>
                <a:srgbClr val="FFFF00"/>
              </a:buClr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Fast growth rate with better financial returns (3000 € m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-3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00" y="2264551"/>
            <a:ext cx="324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9880" y="1703864"/>
            <a:ext cx="1766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Medicinal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plants</a:t>
            </a:r>
            <a:endParaRPr lang="es-E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916" y="2282488"/>
            <a:ext cx="363219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77642" y="1715532"/>
            <a:ext cx="175554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Prunus</a:t>
            </a:r>
            <a:r>
              <a:rPr lang="es-ES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avium</a:t>
            </a:r>
            <a:r>
              <a:rPr lang="es-ES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L. </a:t>
            </a:r>
            <a:endParaRPr lang="es-E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629041" y="1517908"/>
            <a:ext cx="2451101" cy="764580"/>
          </a:xfrm>
          <a:prstGeom prst="rightArrow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3313" y="2264551"/>
            <a:ext cx="322943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629041" y="1703864"/>
            <a:ext cx="17811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INTERCROPPED </a:t>
            </a:r>
            <a:endParaRPr lang="es-E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Flecha doblada hacia arriba"/>
          <p:cNvSpPr/>
          <p:nvPr/>
        </p:nvSpPr>
        <p:spPr>
          <a:xfrm>
            <a:off x="7200900" y="1715532"/>
            <a:ext cx="3454399" cy="1413768"/>
          </a:xfrm>
          <a:prstGeom prst="bentUpArrow">
            <a:avLst/>
          </a:prstGeom>
          <a:noFill/>
          <a:ln w="50800">
            <a:solidFill>
              <a:srgbClr val="FF0000"/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8683313" y="5001915"/>
            <a:ext cx="324000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gl-ES" dirty="0" smtClean="0">
                <a:latin typeface="Calibri" pitchFamily="34" charset="0"/>
                <a:cs typeface="Calibri" pitchFamily="34" charset="0"/>
              </a:rPr>
              <a:t>Agroforestry has </a:t>
            </a:r>
            <a:r>
              <a:rPr lang="gl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ECONOMIC</a:t>
            </a:r>
            <a:r>
              <a:rPr lang="gl-E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gl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ENVIRONMENTAL</a:t>
            </a:r>
            <a:r>
              <a:rPr lang="gl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>
                <a:latin typeface="Calibri" pitchFamily="34" charset="0"/>
                <a:cs typeface="Calibri" pitchFamily="34" charset="0"/>
              </a:rPr>
              <a:t>and </a:t>
            </a:r>
            <a:r>
              <a:rPr lang="gl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SOCIAL</a:t>
            </a:r>
            <a:r>
              <a:rPr lang="gl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>
                <a:latin typeface="Calibri" pitchFamily="34" charset="0"/>
                <a:cs typeface="Calibri" pitchFamily="34" charset="0"/>
              </a:rPr>
              <a:t>advantages</a:t>
            </a:r>
            <a:r>
              <a:rPr lang="gl-ES" dirty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>
                <a:latin typeface="Calibri" pitchFamily="34" charset="0"/>
                <a:cs typeface="Calibri" pitchFamily="34" charset="0"/>
              </a:rPr>
              <a:t>compared</a:t>
            </a:r>
            <a:r>
              <a:rPr lang="gl-ES" dirty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gl-ES" dirty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>
                <a:latin typeface="Calibri" pitchFamily="34" charset="0"/>
                <a:cs typeface="Calibri" pitchFamily="34" charset="0"/>
              </a:rPr>
              <a:t>exclusively</a:t>
            </a:r>
            <a:r>
              <a:rPr lang="gl-ES" dirty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>
                <a:latin typeface="Calibri" pitchFamily="34" charset="0"/>
                <a:cs typeface="Calibri" pitchFamily="34" charset="0"/>
              </a:rPr>
              <a:t>agronomic</a:t>
            </a:r>
            <a:r>
              <a:rPr lang="gl-ES" dirty="0">
                <a:latin typeface="Calibri" pitchFamily="34" charset="0"/>
                <a:cs typeface="Calibri" pitchFamily="34" charset="0"/>
              </a:rPr>
              <a:t> and </a:t>
            </a:r>
            <a:r>
              <a:rPr lang="gl-ES" dirty="0" err="1" smtClean="0">
                <a:latin typeface="Calibri" pitchFamily="34" charset="0"/>
                <a:cs typeface="Calibri" pitchFamily="34" charset="0"/>
              </a:rPr>
              <a:t>forestry</a:t>
            </a:r>
            <a:r>
              <a:rPr lang="gl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gl-ES" dirty="0" err="1" smtClean="0">
                <a:latin typeface="Calibri" pitchFamily="34" charset="0"/>
                <a:cs typeface="Calibri" pitchFamily="34" charset="0"/>
              </a:rPr>
              <a:t>land</a:t>
            </a:r>
            <a:r>
              <a:rPr lang="gl-ES" dirty="0" smtClean="0">
                <a:latin typeface="Calibri" pitchFamily="34" charset="0"/>
                <a:cs typeface="Calibri" pitchFamily="34" charset="0"/>
              </a:rPr>
              <a:t> use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n-US" smtClean="0"/>
              <a:t>Objective</a:t>
            </a:r>
            <a:endParaRPr lang="en-US" altLang="en-US" smtClean="0"/>
          </a:p>
        </p:txBody>
      </p:sp>
      <p:sp>
        <p:nvSpPr>
          <p:cNvPr id="29699" name="Marcador de Posição de Conteúdo 24"/>
          <p:cNvSpPr>
            <a:spLocks noGrp="1"/>
          </p:cNvSpPr>
          <p:nvPr>
            <p:ph idx="1"/>
          </p:nvPr>
        </p:nvSpPr>
        <p:spPr>
          <a:xfrm>
            <a:off x="457200" y="2286000"/>
            <a:ext cx="11036300" cy="3060700"/>
          </a:xfrm>
        </p:spPr>
        <p:txBody>
          <a:bodyPr/>
          <a:lstStyle/>
          <a:p>
            <a:pPr marL="538163" lvl="1" indent="-538163" algn="just" eaLnBrk="1" hangingPunct="1">
              <a:spcBef>
                <a:spcPts val="438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To evaluate the effect of the tree density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fertilisation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medicinal plant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production and the concentration of active principles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s-ES" sz="2800" i="1" dirty="0" err="1" smtClean="0">
                <a:latin typeface="Calibri" pitchFamily="34" charset="0"/>
                <a:cs typeface="Calibri" pitchFamily="34" charset="0"/>
              </a:rPr>
              <a:t>Melissa</a:t>
            </a:r>
            <a:r>
              <a:rPr lang="es-E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i="1" dirty="0" err="1">
                <a:latin typeface="Calibri" pitchFamily="34" charset="0"/>
                <a:cs typeface="Calibri" pitchFamily="34" charset="0"/>
              </a:rPr>
              <a:t>officinalis</a:t>
            </a:r>
            <a:r>
              <a:rPr lang="es-E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L. </a:t>
            </a:r>
            <a:r>
              <a:rPr lang="es-ES" sz="2800" dirty="0" err="1" smtClean="0">
                <a:latin typeface="Calibri" pitchFamily="34" charset="0"/>
                <a:cs typeface="Calibri" pitchFamily="34" charset="0"/>
              </a:rPr>
              <a:t>established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under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Prunus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avium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L. in Galicia, NW Spain</a:t>
            </a:r>
            <a:endParaRPr lang="en-GB" alt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4" y="1814513"/>
            <a:ext cx="404971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Título 23"/>
          <p:cNvSpPr>
            <a:spLocks noGrp="1"/>
          </p:cNvSpPr>
          <p:nvPr>
            <p:ph type="title"/>
          </p:nvPr>
        </p:nvSpPr>
        <p:spPr>
          <a:xfrm>
            <a:off x="1481138" y="3667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n-US" smtClean="0"/>
              <a:t> Materials and Methods</a:t>
            </a:r>
            <a:endParaRPr lang="en-US" altLang="en-US" smtClean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98650"/>
            <a:ext cx="20208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2 CuadroTexto"/>
          <p:cNvSpPr txBox="1">
            <a:spLocks noChangeArrowheads="1"/>
          </p:cNvSpPr>
          <p:nvPr/>
        </p:nvSpPr>
        <p:spPr bwMode="auto">
          <a:xfrm>
            <a:off x="523875" y="1498600"/>
            <a:ext cx="172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LOCALISATION</a:t>
            </a:r>
          </a:p>
        </p:txBody>
      </p:sp>
      <p:pic>
        <p:nvPicPr>
          <p:cNvPr id="8" name="Picture 4" descr="Bosques Natur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544638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38163" y="2438400"/>
            <a:ext cx="2908300" cy="952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47638" y="4030663"/>
            <a:ext cx="6597650" cy="2492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522288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lvl="1"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gl-ES" sz="800" b="1" dirty="0">
              <a:latin typeface="Calibri" pitchFamily="34" charset="0"/>
              <a:cs typeface="Calibri" pitchFamily="34" charset="0"/>
            </a:endParaRPr>
          </a:p>
          <a:p>
            <a:pPr lvl="1"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gl-E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EXPERIMENTAL DESIGN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Design of randomized blocks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(8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treatments and 3 replicas)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Plantation of </a:t>
            </a:r>
            <a:r>
              <a:rPr lang="en-US" sz="1600" i="1" dirty="0" err="1">
                <a:latin typeface="Calibri" pitchFamily="34" charset="0"/>
                <a:cs typeface="Calibri" pitchFamily="34" charset="0"/>
              </a:rPr>
              <a:t>Prunus</a:t>
            </a:r>
            <a:r>
              <a:rPr lang="en-US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  <a:cs typeface="Calibri" pitchFamily="34" charset="0"/>
              </a:rPr>
              <a:t>avium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L. in 2008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at a densities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666 (6 m x 2.5 m) and 1333 (6 m x 1.25 m) trees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-1</a:t>
            </a:r>
            <a:endParaRPr lang="en-US" sz="1600" baseline="30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s-ES" sz="1600" i="1" dirty="0" err="1" smtClean="0">
                <a:latin typeface="Calibri" pitchFamily="34" charset="0"/>
                <a:cs typeface="Calibri" pitchFamily="34" charset="0"/>
              </a:rPr>
              <a:t>Melissa</a:t>
            </a:r>
            <a:r>
              <a:rPr lang="es-E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i="1" dirty="0" err="1" smtClean="0">
                <a:latin typeface="Calibri" pitchFamily="34" charset="0"/>
                <a:cs typeface="Calibri" pitchFamily="34" charset="0"/>
              </a:rPr>
              <a:t>officinalis</a:t>
            </a:r>
            <a:r>
              <a:rPr lang="es-E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L. </a:t>
            </a:r>
            <a:r>
              <a:rPr lang="es-ES" sz="1600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planted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November 2015.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Medicinal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plants were planted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1.75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 alleys, leaving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2.125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 base of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trees.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Distance between plants rows was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0.7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 and distance between plants within a row was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0.4 m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es-ES" sz="20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endParaRPr lang="gl-ES" sz="2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975" y="5155038"/>
            <a:ext cx="20520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87417" y="2498517"/>
            <a:ext cx="1780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Melissa </a:t>
            </a:r>
            <a:r>
              <a:rPr lang="es-ES" sz="1400" i="1" dirty="0" err="1" smtClean="0">
                <a:latin typeface="Calibri" pitchFamily="34" charset="0"/>
                <a:cs typeface="Calibri" pitchFamily="34" charset="0"/>
              </a:rPr>
              <a:t>officinalis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L.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  </a:t>
            </a:r>
            <a:endParaRPr lang="es-ES" sz="1600" dirty="0"/>
          </a:p>
        </p:txBody>
      </p:sp>
      <p:sp>
        <p:nvSpPr>
          <p:cNvPr id="13" name="12 Abrir llave"/>
          <p:cNvSpPr/>
          <p:nvPr/>
        </p:nvSpPr>
        <p:spPr>
          <a:xfrm>
            <a:off x="8436650" y="1944688"/>
            <a:ext cx="266700" cy="1446212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8741680" y="2006074"/>
            <a:ext cx="3198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fertiliser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 +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sheep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manure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(5 t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1333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fertiliser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1333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 +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sheep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manure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(5 t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84114" y="4067152"/>
            <a:ext cx="1786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i="1" dirty="0" err="1" smtClean="0">
                <a:latin typeface="Calibri" pitchFamily="34" charset="0"/>
                <a:cs typeface="Calibri" pitchFamily="34" charset="0"/>
              </a:rPr>
              <a:t>Mentha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 x </a:t>
            </a:r>
            <a:r>
              <a:rPr lang="es-ES" sz="1400" i="1" dirty="0" err="1" smtClean="0">
                <a:latin typeface="Calibri" pitchFamily="34" charset="0"/>
                <a:cs typeface="Calibri" pitchFamily="34" charset="0"/>
              </a:rPr>
              <a:t>piperita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L.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  </a:t>
            </a:r>
            <a:endParaRPr lang="es-ES" sz="1600" dirty="0"/>
          </a:p>
        </p:txBody>
      </p:sp>
      <p:sp>
        <p:nvSpPr>
          <p:cNvPr id="23" name="22 Abrir llave"/>
          <p:cNvSpPr/>
          <p:nvPr/>
        </p:nvSpPr>
        <p:spPr>
          <a:xfrm>
            <a:off x="8476790" y="3513323"/>
            <a:ext cx="266700" cy="1446212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8741680" y="3574709"/>
            <a:ext cx="3198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fertiliser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 +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sheep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manure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(5 t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1333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without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fertiliser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400" dirty="0" smtClean="0">
                <a:latin typeface="Calibri" pitchFamily="34" charset="0"/>
                <a:cs typeface="Calibri" pitchFamily="34" charset="0"/>
              </a:rPr>
              <a:t>1333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 +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sheep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manure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(5 t ha</a:t>
            </a:r>
            <a:r>
              <a:rPr lang="es-E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5" name="2 CuadroTexto"/>
          <p:cNvSpPr txBox="1">
            <a:spLocks noChangeArrowheads="1"/>
          </p:cNvSpPr>
          <p:nvPr/>
        </p:nvSpPr>
        <p:spPr bwMode="auto">
          <a:xfrm>
            <a:off x="9070975" y="1570038"/>
            <a:ext cx="1604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TREATMENTS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3" name="Picture 13" descr="E:\Laboratorio\MED(ensayo plantas medicinales Melisa,Menta BN)\Fotos Medicinais\Plantación\IMG-20151112-WA000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7200" y="5155038"/>
            <a:ext cx="2432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481138" y="3667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n-US" smtClean="0"/>
              <a:t> Materials and Methods</a:t>
            </a:r>
            <a:endParaRPr lang="en-US" altLang="en-US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73038" y="1658938"/>
            <a:ext cx="4740275" cy="449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FIELD SAMPLING</a:t>
            </a:r>
          </a:p>
          <a:p>
            <a:pPr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b="1" dirty="0">
                <a:latin typeface="Calibri" pitchFamily="34" charset="0"/>
                <a:cs typeface="Calibri" pitchFamily="34" charset="0"/>
              </a:rPr>
              <a:t>PRODUCTION OF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MEDICINAL PLANTS</a:t>
            </a:r>
            <a:endParaRPr lang="es-ES" b="1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i="1" dirty="0">
                <a:latin typeface="Calibri" pitchFamily="34" charset="0"/>
                <a:cs typeface="Calibri" pitchFamily="34" charset="0"/>
              </a:rPr>
              <a:t>Melissa </a:t>
            </a:r>
            <a:r>
              <a:rPr lang="es-ES" i="1" dirty="0" err="1">
                <a:latin typeface="Calibri" pitchFamily="34" charset="0"/>
                <a:cs typeface="Calibri" pitchFamily="34" charset="0"/>
              </a:rPr>
              <a:t>officinalis</a:t>
            </a:r>
            <a:r>
              <a:rPr lang="es-E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latin typeface="Calibri" pitchFamily="34" charset="0"/>
                <a:cs typeface="Calibri" pitchFamily="34" charset="0"/>
              </a:rPr>
              <a:t>L.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was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harvested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July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2016.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cases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orientation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plants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within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row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(North-Center and South)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taking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into</a:t>
            </a: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account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during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harvest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plants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weighed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fresh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mortality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plants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also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recorded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189538" y="1658938"/>
            <a:ext cx="683736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LABORATORY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ANALYSIS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b="1" dirty="0">
                <a:latin typeface="Calibri" pitchFamily="34" charset="0"/>
                <a:cs typeface="Calibri" pitchFamily="34" charset="0"/>
              </a:rPr>
              <a:t>PRODUCTION OF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MEDICINAL PLANTS</a:t>
            </a:r>
          </a:p>
          <a:p>
            <a:pPr marL="0" lvl="1" algn="just"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subsample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plants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weighed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fresh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dried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36-38ºC)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weighed dry to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estimate the dry matter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production</a:t>
            </a:r>
          </a:p>
          <a:p>
            <a:pPr marL="0" lvl="1" algn="just"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0" lvl="1" algn="just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ACTIVE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PRINCIPLE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0" lvl="1" algn="just">
              <a:defRPr/>
            </a:pPr>
            <a:r>
              <a:rPr lang="es-E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leaf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concentrations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latin typeface="Calibri" pitchFamily="34" charset="0"/>
                <a:cs typeface="Calibri" pitchFamily="34" charset="0"/>
              </a:rPr>
              <a:t>of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rosmarinic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acid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analysed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s-ES" i="1" dirty="0" err="1" smtClean="0">
                <a:latin typeface="Calibri" pitchFamily="34" charset="0"/>
                <a:cs typeface="Calibri" pitchFamily="34" charset="0"/>
              </a:rPr>
              <a:t>Melissa</a:t>
            </a:r>
            <a:r>
              <a:rPr lang="es-E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i="1" dirty="0" err="1">
                <a:latin typeface="Calibri" pitchFamily="34" charset="0"/>
                <a:cs typeface="Calibri" pitchFamily="34" charset="0"/>
              </a:rPr>
              <a:t>officinalis</a:t>
            </a:r>
            <a:r>
              <a:rPr lang="es-E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latin typeface="Calibri" pitchFamily="34" charset="0"/>
                <a:cs typeface="Calibri" pitchFamily="34" charset="0"/>
              </a:rPr>
              <a:t>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94338" y="4420296"/>
            <a:ext cx="3418681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STATISTICAL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  <a:p>
            <a:pPr algn="ctr">
              <a:defRPr/>
            </a:pP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b="1" dirty="0">
                <a:latin typeface="Calibri" pitchFamily="34" charset="0"/>
                <a:cs typeface="Calibri" pitchFamily="34" charset="0"/>
              </a:rPr>
              <a:t>ANOVA</a:t>
            </a:r>
          </a:p>
          <a:p>
            <a:pPr algn="just">
              <a:buClr>
                <a:srgbClr val="FFFF00"/>
              </a:buClr>
              <a:defRPr/>
            </a:pPr>
            <a:endParaRPr lang="es-ES" sz="800" b="1" dirty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endParaRPr lang="es-ES" sz="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LSD</a:t>
            </a:r>
          </a:p>
          <a:p>
            <a:pPr algn="just">
              <a:defRPr/>
            </a:pPr>
            <a:endParaRPr lang="es-ES" b="1" dirty="0">
              <a:latin typeface="Calibri" pitchFamily="34" charset="0"/>
              <a:cs typeface="Calibri" pitchFamily="34" charset="0"/>
            </a:endParaRPr>
          </a:p>
          <a:p>
            <a:pPr marL="0" lvl="1" algn="just"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420296"/>
            <a:ext cx="230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62" y="4442592"/>
            <a:ext cx="4445625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Results </a:t>
            </a:r>
            <a:r>
              <a:rPr lang="en-GB" altLang="en-US" sz="3100" i="1" dirty="0" smtClean="0"/>
              <a:t>Melissa </a:t>
            </a:r>
            <a:r>
              <a:rPr lang="en-GB" altLang="en-US" sz="3100" i="1" dirty="0" err="1" smtClean="0"/>
              <a:t>officinalis</a:t>
            </a:r>
            <a:r>
              <a:rPr lang="en-GB" altLang="en-US" sz="3100" i="1" dirty="0" smtClean="0"/>
              <a:t> </a:t>
            </a:r>
            <a:r>
              <a:rPr lang="en-GB" altLang="en-US" sz="3100" dirty="0" smtClean="0"/>
              <a:t>L</a:t>
            </a:r>
            <a:r>
              <a:rPr lang="en-GB" altLang="en-US" sz="3100" dirty="0" smtClean="0"/>
              <a:t>. PRODUCTION</a:t>
            </a:r>
            <a:endParaRPr lang="en-US" altLang="en-US" sz="31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69861" y="5078413"/>
            <a:ext cx="11920537" cy="18466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endParaRPr lang="pt-P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P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production of </a:t>
            </a:r>
            <a:r>
              <a:rPr lang="pt-PT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Melissa officinalis </a:t>
            </a:r>
            <a:r>
              <a:rPr lang="pt-P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 obtained in this study </a:t>
            </a:r>
            <a:r>
              <a:rPr lang="pt-P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pt-P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similar to the production found in other experiments </a:t>
            </a:r>
          </a:p>
          <a:p>
            <a:pPr algn="just">
              <a:defRPr/>
            </a:pPr>
            <a:endParaRPr lang="pt-PT" sz="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PT" sz="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P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differences between treatments (</a:t>
            </a:r>
            <a:r>
              <a:rPr lang="pt-PT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Melissa officinalis </a:t>
            </a:r>
            <a:r>
              <a:rPr lang="pt-P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 </a:t>
            </a:r>
            <a:r>
              <a:rPr lang="pt-P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pt-P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shade to</a:t>
            </a:r>
            <a:r>
              <a:rPr lang="pt-P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lerant)</a:t>
            </a:r>
            <a:endParaRPr lang="pt-P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PT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P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pt-PT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726" y="1753913"/>
            <a:ext cx="608280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7" y="2123373"/>
            <a:ext cx="4655294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Results</a:t>
            </a:r>
            <a:br>
              <a:rPr lang="en-GB" altLang="en-US" dirty="0" smtClean="0"/>
            </a:br>
            <a:r>
              <a:rPr lang="en-GB" altLang="en-US" sz="3100" dirty="0" err="1" smtClean="0"/>
              <a:t>Rosmarinic</a:t>
            </a:r>
            <a:r>
              <a:rPr lang="en-GB" altLang="en-US" sz="3100" dirty="0" smtClean="0"/>
              <a:t> acid</a:t>
            </a:r>
            <a:endParaRPr lang="en-US" altLang="en-US" sz="3100" dirty="0" smtClean="0"/>
          </a:p>
        </p:txBody>
      </p:sp>
      <p:sp>
        <p:nvSpPr>
          <p:cNvPr id="34820" name="1 Rectángulo"/>
          <p:cNvSpPr>
            <a:spLocks noChangeArrowheads="1"/>
          </p:cNvSpPr>
          <p:nvPr/>
        </p:nvSpPr>
        <p:spPr bwMode="auto">
          <a:xfrm>
            <a:off x="88900" y="5622995"/>
            <a:ext cx="11963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In this study,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osmarinic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acid (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1.28-2.78%)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was higher than the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inimum required by the European Pharmacopoeia (1%)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GB" sz="8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Rosmarinic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acid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was higher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1333 trees ha</a:t>
            </a:r>
            <a:r>
              <a:rPr lang="en-GB" sz="2000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) compared with low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cherry tree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density (333 trees ha</a:t>
            </a:r>
            <a:r>
              <a:rPr lang="en-GB" sz="2000" b="1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Flecha arriba"/>
          <p:cNvSpPr/>
          <p:nvPr/>
        </p:nvSpPr>
        <p:spPr>
          <a:xfrm>
            <a:off x="1658620" y="4334169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3" y="1584325"/>
            <a:ext cx="385682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903" y="3510759"/>
            <a:ext cx="3538019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n-US" smtClean="0"/>
              <a:t>Conclusions</a:t>
            </a:r>
            <a:endParaRPr lang="en-US" altLang="en-US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2728913"/>
            <a:ext cx="1158875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FFFF00"/>
              </a:buClr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 negative effect  of the cherry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shade was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found 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Melissa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officinalis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production, which makes high value tree plantation as an optimum place to combine with medicinal plant production</a:t>
            </a:r>
          </a:p>
          <a:p>
            <a:pPr algn="just">
              <a:buClr>
                <a:srgbClr val="FFFF00"/>
              </a:buClr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higher concentration of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rosmarinic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acid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Melissa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officinalis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associated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 the high tree density compared with the low tree density could be explained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by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delay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flowering period due to the shade conditions.  This result is very important in the farms from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 management point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view because the harvest period could be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delayed without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decreasing the concentration of active principles in medicinal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plants such as the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Melissa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officinalis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increasing farmer flexibility to harvest</a:t>
            </a: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FFFF00"/>
              </a:buClr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e Conteúdo 1"/>
          <p:cNvSpPr>
            <a:spLocks noGrp="1"/>
          </p:cNvSpPr>
          <p:nvPr>
            <p:ph idx="10"/>
          </p:nvPr>
        </p:nvSpPr>
        <p:spPr>
          <a:xfrm>
            <a:off x="633413" y="4841875"/>
            <a:ext cx="7300912" cy="654050"/>
          </a:xfrm>
        </p:spPr>
        <p:txBody>
          <a:bodyPr/>
          <a:lstStyle/>
          <a:p>
            <a:pPr eaLnBrk="1" hangingPunct="1"/>
            <a:r>
              <a:rPr lang="en-US" altLang="en-US" smtClean="0"/>
              <a:t>European Union’s Seventh Framework Program for research, technological </a:t>
            </a:r>
            <a:br>
              <a:rPr lang="en-US" altLang="en-US" smtClean="0"/>
            </a:br>
            <a:r>
              <a:rPr lang="en-US" altLang="en-US" smtClean="0"/>
              <a:t>development and demonstration under grant agreement no 613520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1"/>
          </p:nvPr>
        </p:nvSpPr>
        <p:spPr>
          <a:xfrm>
            <a:off x="642938" y="5608638"/>
            <a:ext cx="4051300" cy="593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PT" dirty="0"/>
              <a:t>www.agforward.eu</a:t>
            </a:r>
            <a:endParaRPr lang="en-US" dirty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823913" y="2220913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eaLnBrk="1" hangingPunct="1"/>
            <a:endParaRPr lang="en-GB" altLang="en-US" sz="4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363" y="5535613"/>
            <a:ext cx="2376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GF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1F49A64D7C146AE6C417367FB5B0F" ma:contentTypeVersion="0" ma:contentTypeDescription="Create a new document." ma:contentTypeScope="" ma:versionID="51d2955265d986b1ff7f67f70a96239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8BC7F-78F8-47AD-8B7D-16474FDCFDF0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5DB9FF-4A7B-4545-A97E-B1CDA3AD2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336A40C-FF71-4247-93B2-6DA562845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607</Words>
  <Application>Microsoft Office PowerPoint</Application>
  <PresentationFormat>Personalizado</PresentationFormat>
  <Paragraphs>97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do Office</vt:lpstr>
      <vt:lpstr>Diapositiva 1</vt:lpstr>
      <vt:lpstr>Background</vt:lpstr>
      <vt:lpstr>Objective</vt:lpstr>
      <vt:lpstr> Materials and Methods</vt:lpstr>
      <vt:lpstr> Materials and Methods</vt:lpstr>
      <vt:lpstr>Results Melissa officinalis L. PRODUCTION</vt:lpstr>
      <vt:lpstr>Results Rosmarinic acid</vt:lpstr>
      <vt:lpstr>Conclusions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Sérgio Correia</dc:creator>
  <cp:lastModifiedBy>Usuario</cp:lastModifiedBy>
  <cp:revision>234</cp:revision>
  <dcterms:created xsi:type="dcterms:W3CDTF">2014-11-16T17:27:39Z</dcterms:created>
  <dcterms:modified xsi:type="dcterms:W3CDTF">2017-05-05T18:41:01Z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0x010100EC81F49A64D7C146AE6C417367FB5B0F</vt:lpwstr>
  </property>
</Properties>
</file>